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j84lpUE0Agvw9L3YE7JvKHCx5b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3 hours a fortnight to deliver the full GCSE across mixed ability classes with a grade range of 2-9.</a:t>
            </a:r>
            <a:endParaRPr/>
          </a:p>
          <a:p>
            <a:pPr indent="0" lvl="0" marL="0" rtl="0" algn="l">
              <a:spcBef>
                <a:spcPts val="0"/>
              </a:spcBef>
              <a:spcAft>
                <a:spcPts val="0"/>
              </a:spcAft>
              <a:buNone/>
            </a:pPr>
            <a:r>
              <a:rPr lang="en-GB"/>
              <a:t>Those not expected to reach a grade 1 (usually 6 ish per year) complete an ASDAN course which includes, surprisingly more Philosophical content. </a:t>
            </a:r>
            <a:endParaRPr/>
          </a:p>
        </p:txBody>
      </p:sp>
      <p:sp>
        <p:nvSpPr>
          <p:cNvPr id="288" name="Google Shape;28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Using a variety of teacher made and copied resources to pre-teach key terms at the beginning of the AQA philosophy syllabus before they might appear elsewhere in the course. This means that they can feel more confident in their reading and writing and feel like “real” philosophers. Absolute focus on the precision of arguments.</a:t>
            </a:r>
            <a:endParaRPr/>
          </a:p>
          <a:p>
            <a:pPr indent="0" lvl="0" marL="0" rtl="0" algn="l">
              <a:spcBef>
                <a:spcPts val="0"/>
              </a:spcBef>
              <a:spcAft>
                <a:spcPts val="0"/>
              </a:spcAft>
              <a:buNone/>
            </a:pPr>
            <a:r>
              <a:rPr lang="en-GB"/>
              <a:t>Allows a depth to the subject which feels more authentic. Students can genuinely engage with current topics in philosophy. </a:t>
            </a:r>
            <a:endParaRPr/>
          </a:p>
        </p:txBody>
      </p:sp>
      <p:sp>
        <p:nvSpPr>
          <p:cNvPr id="256" name="Google Shape;25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Staffing difficulties! </a:t>
            </a:r>
            <a:endParaRPr/>
          </a:p>
          <a:p>
            <a:pPr indent="0" lvl="0" marL="0" rtl="0" algn="l">
              <a:spcBef>
                <a:spcPts val="0"/>
              </a:spcBef>
              <a:spcAft>
                <a:spcPts val="0"/>
              </a:spcAft>
              <a:buNone/>
            </a:pPr>
            <a:r>
              <a:rPr lang="en-GB"/>
              <a:t>Refusals to teach the subject, leadership avoiding the subject or feeling it is lacking in value.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But developing confidence in this teaching of analytic philosophy is important. </a:t>
            </a:r>
            <a:endParaRPr/>
          </a:p>
        </p:txBody>
      </p:sp>
      <p:sp>
        <p:nvSpPr>
          <p:cNvPr id="274" name="Google Shape;2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Ambitious curriculum. Units use philosophical stimulus materials and teach explicitly argumentative techniques including writing and reading philosophically. Building up skills through upskilling teachers as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Examples of resources used for KS3 are in the </a:t>
            </a:r>
            <a:endParaRPr/>
          </a:p>
        </p:txBody>
      </p:sp>
      <p:sp>
        <p:nvSpPr>
          <p:cNvPr id="281" name="Google Shape;28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22"/>
          <p:cNvSpPr/>
          <p:nvPr/>
        </p:nvSpPr>
        <p:spPr>
          <a:xfrm>
            <a:off x="3206444" y="-4289661"/>
            <a:ext cx="6012827" cy="5553666"/>
          </a:xfrm>
          <a:custGeom>
            <a:rect b="b" l="l" r="r" t="t"/>
            <a:pathLst>
              <a:path extrusionOk="0" h="5553666" w="6012827">
                <a:moveTo>
                  <a:pt x="0" y="0"/>
                </a:moveTo>
                <a:lnTo>
                  <a:pt x="6012827" y="0"/>
                </a:lnTo>
                <a:lnTo>
                  <a:pt x="6012827" y="5553666"/>
                </a:lnTo>
                <a:lnTo>
                  <a:pt x="0" y="5553666"/>
                </a:lnTo>
                <a:lnTo>
                  <a:pt x="0" y="0"/>
                </a:lnTo>
                <a:close/>
              </a:path>
            </a:pathLst>
          </a:custGeom>
          <a:blipFill rotWithShape="1">
            <a:blip r:embed="rId2">
              <a:alphaModFix amt="60000"/>
            </a:blip>
            <a:stretch>
              <a:fillRect b="0" l="0" r="0" t="0"/>
            </a:stretch>
          </a:blipFill>
          <a:ln>
            <a:noFill/>
          </a:ln>
        </p:spPr>
      </p:sp>
      <p:sp>
        <p:nvSpPr>
          <p:cNvPr id="22" name="Google Shape;22;p22"/>
          <p:cNvSpPr/>
          <p:nvPr/>
        </p:nvSpPr>
        <p:spPr>
          <a:xfrm>
            <a:off x="1982957" y="-4181685"/>
            <a:ext cx="6098110" cy="5632436"/>
          </a:xfrm>
          <a:custGeom>
            <a:rect b="b" l="l" r="r" t="t"/>
            <a:pathLst>
              <a:path extrusionOk="0" h="5632436" w="6098110">
                <a:moveTo>
                  <a:pt x="0" y="0"/>
                </a:moveTo>
                <a:lnTo>
                  <a:pt x="6098110" y="0"/>
                </a:lnTo>
                <a:lnTo>
                  <a:pt x="6098110" y="5632436"/>
                </a:lnTo>
                <a:lnTo>
                  <a:pt x="0" y="5632436"/>
                </a:lnTo>
                <a:lnTo>
                  <a:pt x="0" y="0"/>
                </a:lnTo>
                <a:close/>
              </a:path>
            </a:pathLst>
          </a:custGeom>
          <a:blipFill rotWithShape="1">
            <a:blip r:embed="rId3">
              <a:alphaModFix amt="60000"/>
            </a:blip>
            <a:stretch>
              <a:fillRect b="0" l="0" r="0" t="0"/>
            </a:stretch>
          </a:blipFill>
          <a:ln>
            <a:noFill/>
          </a:ln>
        </p:spPr>
      </p:sp>
      <p:sp>
        <p:nvSpPr>
          <p:cNvPr id="23" name="Google Shape;23;p22"/>
          <p:cNvSpPr/>
          <p:nvPr/>
        </p:nvSpPr>
        <p:spPr>
          <a:xfrm>
            <a:off x="-1872840" y="4186154"/>
            <a:ext cx="4804964" cy="4438039"/>
          </a:xfrm>
          <a:custGeom>
            <a:rect b="b" l="l" r="r" t="t"/>
            <a:pathLst>
              <a:path extrusionOk="0" h="5713218" w="6185571">
                <a:moveTo>
                  <a:pt x="0" y="0"/>
                </a:moveTo>
                <a:lnTo>
                  <a:pt x="6185570" y="0"/>
                </a:lnTo>
                <a:lnTo>
                  <a:pt x="6185570" y="5713218"/>
                </a:lnTo>
                <a:lnTo>
                  <a:pt x="0" y="5713218"/>
                </a:lnTo>
                <a:lnTo>
                  <a:pt x="0" y="0"/>
                </a:lnTo>
                <a:close/>
              </a:path>
            </a:pathLst>
          </a:custGeom>
          <a:blipFill rotWithShape="1">
            <a:blip r:embed="rId4">
              <a:alphaModFix amt="60000"/>
            </a:blip>
            <a:stretch>
              <a:fillRect b="0" l="0" r="0" t="0"/>
            </a:stretch>
          </a:blipFill>
          <a:ln>
            <a:noFill/>
          </a:ln>
        </p:spPr>
      </p:sp>
      <p:sp>
        <p:nvSpPr>
          <p:cNvPr id="24" name="Google Shape;24;p22"/>
          <p:cNvSpPr/>
          <p:nvPr/>
        </p:nvSpPr>
        <p:spPr>
          <a:xfrm rot="7200000">
            <a:off x="-2571409" y="3466586"/>
            <a:ext cx="4913301" cy="4538103"/>
          </a:xfrm>
          <a:custGeom>
            <a:rect b="b" l="l" r="r" t="t"/>
            <a:pathLst>
              <a:path extrusionOk="0" h="5842034" w="6325037">
                <a:moveTo>
                  <a:pt x="0" y="0"/>
                </a:moveTo>
                <a:lnTo>
                  <a:pt x="6325038" y="0"/>
                </a:lnTo>
                <a:lnTo>
                  <a:pt x="6325038" y="5842035"/>
                </a:lnTo>
                <a:lnTo>
                  <a:pt x="0" y="5842035"/>
                </a:lnTo>
                <a:lnTo>
                  <a:pt x="0" y="0"/>
                </a:lnTo>
                <a:close/>
              </a:path>
            </a:pathLst>
          </a:custGeom>
          <a:blipFill rotWithShape="1">
            <a:blip r:embed="rId5">
              <a:alphaModFix amt="60000"/>
            </a:blip>
            <a:stretch>
              <a:fillRect b="0" l="0" r="0" t="0"/>
            </a:stretch>
          </a:blipFill>
          <a:ln>
            <a:noFill/>
          </a:ln>
        </p:spPr>
      </p:sp>
      <p:sp>
        <p:nvSpPr>
          <p:cNvPr id="25" name="Google Shape;25;p22"/>
          <p:cNvSpPr/>
          <p:nvPr/>
        </p:nvSpPr>
        <p:spPr>
          <a:xfrm rot="7200000">
            <a:off x="9029483" y="2683960"/>
            <a:ext cx="6325037" cy="5842034"/>
          </a:xfrm>
          <a:custGeom>
            <a:rect b="b" l="l" r="r" t="t"/>
            <a:pathLst>
              <a:path extrusionOk="0" h="5842034" w="6325037">
                <a:moveTo>
                  <a:pt x="0" y="0"/>
                </a:moveTo>
                <a:lnTo>
                  <a:pt x="6325037" y="0"/>
                </a:lnTo>
                <a:lnTo>
                  <a:pt x="6325037" y="5842035"/>
                </a:lnTo>
                <a:lnTo>
                  <a:pt x="0" y="5842035"/>
                </a:lnTo>
                <a:lnTo>
                  <a:pt x="0" y="0"/>
                </a:lnTo>
                <a:close/>
              </a:path>
            </a:pathLst>
          </a:custGeom>
          <a:blipFill rotWithShape="1">
            <a:blip r:embed="rId6">
              <a:alphaModFix amt="60000"/>
            </a:blip>
            <a:stretch>
              <a:fillRect b="0" l="0" r="0" t="0"/>
            </a:stretch>
          </a:blipFill>
          <a:ln>
            <a:noFill/>
          </a:ln>
        </p:spPr>
      </p:sp>
      <p:sp>
        <p:nvSpPr>
          <p:cNvPr id="26" name="Google Shape;26;p22"/>
          <p:cNvSpPr/>
          <p:nvPr/>
        </p:nvSpPr>
        <p:spPr>
          <a:xfrm>
            <a:off x="8364428" y="2941100"/>
            <a:ext cx="6185571" cy="5713218"/>
          </a:xfrm>
          <a:custGeom>
            <a:rect b="b" l="l" r="r" t="t"/>
            <a:pathLst>
              <a:path extrusionOk="0" h="5713218" w="6185571">
                <a:moveTo>
                  <a:pt x="0" y="0"/>
                </a:moveTo>
                <a:lnTo>
                  <a:pt x="6185570" y="0"/>
                </a:lnTo>
                <a:lnTo>
                  <a:pt x="6185570" y="5713218"/>
                </a:lnTo>
                <a:lnTo>
                  <a:pt x="0" y="5713218"/>
                </a:lnTo>
                <a:lnTo>
                  <a:pt x="0" y="0"/>
                </a:lnTo>
                <a:close/>
              </a:path>
            </a:pathLst>
          </a:custGeom>
          <a:blipFill rotWithShape="1">
            <a:blip r:embed="rId7">
              <a:alphaModFix amt="60000"/>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24" name="Shape 124"/>
        <p:cNvGrpSpPr/>
        <p:nvPr/>
      </p:nvGrpSpPr>
      <p:grpSpPr>
        <a:xfrm>
          <a:off x="0" y="0"/>
          <a:ext cx="0" cy="0"/>
          <a:chOff x="0" y="0"/>
          <a:chExt cx="0" cy="0"/>
        </a:xfrm>
      </p:grpSpPr>
      <p:sp>
        <p:nvSpPr>
          <p:cNvPr id="125" name="Google Shape;125;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31" name="Google Shape;131;p31"/>
          <p:cNvSpPr/>
          <p:nvPr/>
        </p:nvSpPr>
        <p:spPr>
          <a:xfrm rot="-9164173">
            <a:off x="10641220" y="-953738"/>
            <a:ext cx="3247095" cy="2999135"/>
          </a:xfrm>
          <a:custGeom>
            <a:rect b="b" l="l" r="r" t="t"/>
            <a:pathLst>
              <a:path extrusionOk="0" h="2999135" w="3247095">
                <a:moveTo>
                  <a:pt x="0" y="0"/>
                </a:moveTo>
                <a:lnTo>
                  <a:pt x="3247095" y="0"/>
                </a:lnTo>
                <a:lnTo>
                  <a:pt x="3247095" y="2999135"/>
                </a:lnTo>
                <a:lnTo>
                  <a:pt x="0" y="2999135"/>
                </a:lnTo>
                <a:lnTo>
                  <a:pt x="0" y="0"/>
                </a:lnTo>
                <a:close/>
              </a:path>
            </a:pathLst>
          </a:custGeom>
          <a:blipFill rotWithShape="1">
            <a:blip r:embed="rId2">
              <a:alphaModFix amt="60000"/>
            </a:blip>
            <a:stretch>
              <a:fillRect b="0" l="0" r="0" t="0"/>
            </a:stretch>
          </a:blipFill>
          <a:ln>
            <a:noFill/>
          </a:ln>
        </p:spPr>
      </p:sp>
      <p:sp>
        <p:nvSpPr>
          <p:cNvPr id="132" name="Google Shape;132;p31"/>
          <p:cNvSpPr/>
          <p:nvPr/>
        </p:nvSpPr>
        <p:spPr>
          <a:xfrm rot="-1964172">
            <a:off x="9077181" y="-1999893"/>
            <a:ext cx="3320308" cy="3066757"/>
          </a:xfrm>
          <a:custGeom>
            <a:rect b="b" l="l" r="r" t="t"/>
            <a:pathLst>
              <a:path extrusionOk="0" h="3066757" w="3320308">
                <a:moveTo>
                  <a:pt x="0" y="0"/>
                </a:moveTo>
                <a:lnTo>
                  <a:pt x="3320308" y="0"/>
                </a:lnTo>
                <a:lnTo>
                  <a:pt x="3320308" y="3066757"/>
                </a:lnTo>
                <a:lnTo>
                  <a:pt x="0" y="3066757"/>
                </a:lnTo>
                <a:lnTo>
                  <a:pt x="0" y="0"/>
                </a:lnTo>
                <a:close/>
              </a:path>
            </a:pathLst>
          </a:custGeom>
          <a:blipFill rotWithShape="1">
            <a:blip r:embed="rId3">
              <a:alphaModFix amt="60000"/>
            </a:blip>
            <a:stretch>
              <a:fillRect b="0" l="0" r="0" t="0"/>
            </a:stretch>
          </a:blipFill>
          <a:ln>
            <a:noFill/>
          </a:ln>
        </p:spPr>
      </p:sp>
      <p:sp>
        <p:nvSpPr>
          <p:cNvPr id="133" name="Google Shape;133;p31"/>
          <p:cNvSpPr/>
          <p:nvPr/>
        </p:nvSpPr>
        <p:spPr>
          <a:xfrm rot="8955689">
            <a:off x="-987707" y="5768986"/>
            <a:ext cx="3651815" cy="3277727"/>
          </a:xfrm>
          <a:custGeom>
            <a:rect b="b" l="l" r="r" t="t"/>
            <a:pathLst>
              <a:path extrusionOk="0" h="2999135" w="3247095">
                <a:moveTo>
                  <a:pt x="0" y="0"/>
                </a:moveTo>
                <a:lnTo>
                  <a:pt x="3247095" y="0"/>
                </a:lnTo>
                <a:lnTo>
                  <a:pt x="3247095" y="2999135"/>
                </a:lnTo>
                <a:lnTo>
                  <a:pt x="0" y="2999135"/>
                </a:lnTo>
                <a:lnTo>
                  <a:pt x="0" y="0"/>
                </a:lnTo>
                <a:close/>
              </a:path>
            </a:pathLst>
          </a:custGeom>
          <a:blipFill rotWithShape="1">
            <a:blip r:embed="rId2">
              <a:alphaModFix amt="60000"/>
            </a:blip>
            <a:stretch>
              <a:fillRect b="0" l="0" r="0" t="0"/>
            </a:stretch>
          </a:blipFill>
          <a:ln>
            <a:noFill/>
          </a:ln>
        </p:spPr>
      </p:sp>
      <p:sp>
        <p:nvSpPr>
          <p:cNvPr id="134" name="Google Shape;134;p31"/>
          <p:cNvSpPr/>
          <p:nvPr/>
        </p:nvSpPr>
        <p:spPr>
          <a:xfrm rot="-5444310">
            <a:off x="-2269509" y="4447237"/>
            <a:ext cx="3628734" cy="3449000"/>
          </a:xfrm>
          <a:custGeom>
            <a:rect b="b" l="l" r="r" t="t"/>
            <a:pathLst>
              <a:path extrusionOk="0" h="3066757" w="3320308">
                <a:moveTo>
                  <a:pt x="0" y="0"/>
                </a:moveTo>
                <a:lnTo>
                  <a:pt x="3320308" y="0"/>
                </a:lnTo>
                <a:lnTo>
                  <a:pt x="3320308" y="3066757"/>
                </a:lnTo>
                <a:lnTo>
                  <a:pt x="0" y="3066757"/>
                </a:lnTo>
                <a:lnTo>
                  <a:pt x="0" y="0"/>
                </a:lnTo>
                <a:close/>
              </a:path>
            </a:pathLst>
          </a:custGeom>
          <a:blipFill rotWithShape="1">
            <a:blip r:embed="rId3">
              <a:alphaModFix amt="60000"/>
            </a:blip>
            <a:stretch>
              <a:fillRect b="0" l="0" r="0" t="0"/>
            </a:stretch>
          </a:blip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35" name="Shape 135"/>
        <p:cNvGrpSpPr/>
        <p:nvPr/>
      </p:nvGrpSpPr>
      <p:grpSpPr>
        <a:xfrm>
          <a:off x="0" y="0"/>
          <a:ext cx="0" cy="0"/>
          <a:chOff x="0" y="0"/>
          <a:chExt cx="0" cy="0"/>
        </a:xfrm>
      </p:grpSpPr>
      <p:sp>
        <p:nvSpPr>
          <p:cNvPr id="136" name="Google Shape;136;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8" name="Google Shape;138;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0" name="Google Shape;140;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44" name="Google Shape;144;p32"/>
          <p:cNvSpPr/>
          <p:nvPr/>
        </p:nvSpPr>
        <p:spPr>
          <a:xfrm rot="7200000">
            <a:off x="6761056" y="-4490737"/>
            <a:ext cx="6325037" cy="5842034"/>
          </a:xfrm>
          <a:custGeom>
            <a:rect b="b" l="l" r="r" t="t"/>
            <a:pathLst>
              <a:path extrusionOk="0" h="5842034" w="6325037">
                <a:moveTo>
                  <a:pt x="0" y="0"/>
                </a:moveTo>
                <a:lnTo>
                  <a:pt x="6325037" y="0"/>
                </a:lnTo>
                <a:lnTo>
                  <a:pt x="6325037" y="5842034"/>
                </a:lnTo>
                <a:lnTo>
                  <a:pt x="0" y="5842034"/>
                </a:lnTo>
                <a:lnTo>
                  <a:pt x="0" y="0"/>
                </a:lnTo>
                <a:close/>
              </a:path>
            </a:pathLst>
          </a:custGeom>
          <a:blipFill rotWithShape="1">
            <a:blip r:embed="rId2">
              <a:alphaModFix amt="60000"/>
            </a:blip>
            <a:stretch>
              <a:fillRect b="0" l="0" r="0" t="0"/>
            </a:stretch>
          </a:blipFill>
          <a:ln>
            <a:noFill/>
          </a:ln>
        </p:spPr>
      </p:sp>
      <p:sp>
        <p:nvSpPr>
          <p:cNvPr id="145" name="Google Shape;145;p32"/>
          <p:cNvSpPr/>
          <p:nvPr/>
        </p:nvSpPr>
        <p:spPr>
          <a:xfrm>
            <a:off x="6096000" y="-4233597"/>
            <a:ext cx="6185571" cy="5713218"/>
          </a:xfrm>
          <a:custGeom>
            <a:rect b="b" l="l" r="r" t="t"/>
            <a:pathLst>
              <a:path extrusionOk="0" h="5713218" w="6185571">
                <a:moveTo>
                  <a:pt x="0" y="0"/>
                </a:moveTo>
                <a:lnTo>
                  <a:pt x="6185571" y="0"/>
                </a:lnTo>
                <a:lnTo>
                  <a:pt x="6185571" y="5713218"/>
                </a:lnTo>
                <a:lnTo>
                  <a:pt x="0" y="5713218"/>
                </a:lnTo>
                <a:lnTo>
                  <a:pt x="0" y="0"/>
                </a:lnTo>
                <a:close/>
              </a:path>
            </a:pathLst>
          </a:custGeom>
          <a:blipFill rotWithShape="1">
            <a:blip r:embed="rId3">
              <a:alphaModFix amt="60000"/>
            </a:blip>
            <a:stretch>
              <a:fillRect b="0" l="0" r="0" t="0"/>
            </a:stretch>
          </a:blipFill>
          <a:ln>
            <a:noFill/>
          </a:ln>
        </p:spPr>
      </p:sp>
      <p:sp>
        <p:nvSpPr>
          <p:cNvPr id="146" name="Google Shape;146;p32"/>
          <p:cNvSpPr/>
          <p:nvPr/>
        </p:nvSpPr>
        <p:spPr>
          <a:xfrm rot="7200000">
            <a:off x="-340667" y="6013826"/>
            <a:ext cx="6325037" cy="5842034"/>
          </a:xfrm>
          <a:custGeom>
            <a:rect b="b" l="l" r="r" t="t"/>
            <a:pathLst>
              <a:path extrusionOk="0" h="5842034" w="6325037">
                <a:moveTo>
                  <a:pt x="0" y="0"/>
                </a:moveTo>
                <a:lnTo>
                  <a:pt x="6325037" y="0"/>
                </a:lnTo>
                <a:lnTo>
                  <a:pt x="6325037" y="5842034"/>
                </a:lnTo>
                <a:lnTo>
                  <a:pt x="0" y="5842034"/>
                </a:lnTo>
                <a:lnTo>
                  <a:pt x="0" y="0"/>
                </a:lnTo>
                <a:close/>
              </a:path>
            </a:pathLst>
          </a:custGeom>
          <a:blipFill rotWithShape="1">
            <a:blip r:embed="rId2">
              <a:alphaModFix amt="60000"/>
            </a:blip>
            <a:stretch>
              <a:fillRect b="0" l="0" r="0" t="0"/>
            </a:stretch>
          </a:blipFill>
          <a:ln>
            <a:noFill/>
          </a:ln>
        </p:spPr>
      </p:sp>
      <p:sp>
        <p:nvSpPr>
          <p:cNvPr id="147" name="Google Shape;147;p32"/>
          <p:cNvSpPr/>
          <p:nvPr/>
        </p:nvSpPr>
        <p:spPr>
          <a:xfrm>
            <a:off x="-1647989" y="6189663"/>
            <a:ext cx="6185571" cy="5713218"/>
          </a:xfrm>
          <a:custGeom>
            <a:rect b="b" l="l" r="r" t="t"/>
            <a:pathLst>
              <a:path extrusionOk="0" h="5713218" w="6185571">
                <a:moveTo>
                  <a:pt x="0" y="0"/>
                </a:moveTo>
                <a:lnTo>
                  <a:pt x="6185571" y="0"/>
                </a:lnTo>
                <a:lnTo>
                  <a:pt x="6185571" y="5713218"/>
                </a:lnTo>
                <a:lnTo>
                  <a:pt x="0" y="5713218"/>
                </a:lnTo>
                <a:lnTo>
                  <a:pt x="0" y="0"/>
                </a:lnTo>
                <a:close/>
              </a:path>
            </a:pathLst>
          </a:custGeom>
          <a:blipFill rotWithShape="1">
            <a:blip r:embed="rId3">
              <a:alphaModFix amt="60000"/>
            </a:blip>
            <a:stretch>
              <a:fillRect b="0" l="0" r="0" t="0"/>
            </a:stretch>
          </a:blipFill>
          <a:ln>
            <a:noFill/>
          </a:ln>
        </p:spPr>
      </p:sp>
      <p:pic>
        <p:nvPicPr>
          <p:cNvPr id="148" name="Google Shape;148;p32"/>
          <p:cNvPicPr preferRelativeResize="0"/>
          <p:nvPr/>
        </p:nvPicPr>
        <p:blipFill rotWithShape="1">
          <a:blip r:embed="rId4">
            <a:alphaModFix/>
          </a:blip>
          <a:srcRect b="0" l="0" r="0" t="0"/>
          <a:stretch/>
        </p:blipFill>
        <p:spPr>
          <a:xfrm>
            <a:off x="9066362" y="389484"/>
            <a:ext cx="2743200" cy="9894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49" name="Shape 149"/>
        <p:cNvGrpSpPr/>
        <p:nvPr/>
      </p:nvGrpSpPr>
      <p:grpSpPr>
        <a:xfrm>
          <a:off x="0" y="0"/>
          <a:ext cx="0" cy="0"/>
          <a:chOff x="0" y="0"/>
          <a:chExt cx="0" cy="0"/>
        </a:xfrm>
      </p:grpSpPr>
      <p:sp>
        <p:nvSpPr>
          <p:cNvPr id="150" name="Google Shape;15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56" name="Google Shape;156;p33"/>
          <p:cNvSpPr/>
          <p:nvPr/>
        </p:nvSpPr>
        <p:spPr>
          <a:xfrm rot="3548183">
            <a:off x="7922842" y="-4153470"/>
            <a:ext cx="5391999" cy="5300673"/>
          </a:xfrm>
          <a:custGeom>
            <a:rect b="b" l="l" r="r" t="t"/>
            <a:pathLst>
              <a:path extrusionOk="0" h="5713218" w="6185571">
                <a:moveTo>
                  <a:pt x="0" y="0"/>
                </a:moveTo>
                <a:lnTo>
                  <a:pt x="6185570" y="0"/>
                </a:lnTo>
                <a:lnTo>
                  <a:pt x="6185570" y="5713218"/>
                </a:lnTo>
                <a:lnTo>
                  <a:pt x="0" y="5713218"/>
                </a:lnTo>
                <a:lnTo>
                  <a:pt x="0" y="0"/>
                </a:lnTo>
                <a:close/>
              </a:path>
            </a:pathLst>
          </a:custGeom>
          <a:blipFill rotWithShape="1">
            <a:blip r:embed="rId2">
              <a:alphaModFix amt="60000"/>
            </a:blip>
            <a:stretch>
              <a:fillRect b="0" l="0" r="0" t="0"/>
            </a:stretch>
          </a:blipFill>
          <a:ln>
            <a:noFill/>
          </a:ln>
        </p:spPr>
      </p:sp>
      <p:sp>
        <p:nvSpPr>
          <p:cNvPr id="157" name="Google Shape;157;p33"/>
          <p:cNvSpPr/>
          <p:nvPr/>
        </p:nvSpPr>
        <p:spPr>
          <a:xfrm rot="10748183">
            <a:off x="7053592" y="-4104487"/>
            <a:ext cx="5868313" cy="5092539"/>
          </a:xfrm>
          <a:custGeom>
            <a:rect b="b" l="l" r="r" t="t"/>
            <a:pathLst>
              <a:path extrusionOk="0" h="5842034" w="6325037">
                <a:moveTo>
                  <a:pt x="0" y="0"/>
                </a:moveTo>
                <a:lnTo>
                  <a:pt x="6325038" y="0"/>
                </a:lnTo>
                <a:lnTo>
                  <a:pt x="6325038" y="5842035"/>
                </a:lnTo>
                <a:lnTo>
                  <a:pt x="0" y="5842035"/>
                </a:lnTo>
                <a:lnTo>
                  <a:pt x="0" y="0"/>
                </a:lnTo>
                <a:close/>
              </a:path>
            </a:pathLst>
          </a:custGeom>
          <a:blipFill rotWithShape="1">
            <a:blip r:embed="rId3">
              <a:alphaModFix amt="60000"/>
            </a:blip>
            <a:stretch>
              <a:fillRect b="0" l="0" r="0" t="0"/>
            </a:stretch>
          </a:blipFill>
          <a:ln>
            <a:noFill/>
          </a:ln>
        </p:spPr>
      </p:sp>
      <p:sp>
        <p:nvSpPr>
          <p:cNvPr id="158" name="Google Shape;158;p33"/>
          <p:cNvSpPr/>
          <p:nvPr/>
        </p:nvSpPr>
        <p:spPr>
          <a:xfrm rot="3548183">
            <a:off x="-181862" y="5721666"/>
            <a:ext cx="5391999" cy="5300673"/>
          </a:xfrm>
          <a:custGeom>
            <a:rect b="b" l="l" r="r" t="t"/>
            <a:pathLst>
              <a:path extrusionOk="0" h="5713218" w="6185571">
                <a:moveTo>
                  <a:pt x="0" y="0"/>
                </a:moveTo>
                <a:lnTo>
                  <a:pt x="6185570" y="0"/>
                </a:lnTo>
                <a:lnTo>
                  <a:pt x="6185570" y="5713218"/>
                </a:lnTo>
                <a:lnTo>
                  <a:pt x="0" y="5713218"/>
                </a:lnTo>
                <a:lnTo>
                  <a:pt x="0" y="0"/>
                </a:lnTo>
                <a:close/>
              </a:path>
            </a:pathLst>
          </a:custGeom>
          <a:blipFill rotWithShape="1">
            <a:blip r:embed="rId2">
              <a:alphaModFix amt="60000"/>
            </a:blip>
            <a:stretch>
              <a:fillRect b="0" l="0" r="0" t="0"/>
            </a:stretch>
          </a:blipFill>
          <a:ln>
            <a:noFill/>
          </a:ln>
        </p:spPr>
      </p:sp>
      <p:sp>
        <p:nvSpPr>
          <p:cNvPr id="159" name="Google Shape;159;p33"/>
          <p:cNvSpPr/>
          <p:nvPr/>
        </p:nvSpPr>
        <p:spPr>
          <a:xfrm rot="10748183">
            <a:off x="-729904" y="6033370"/>
            <a:ext cx="5868313" cy="5092539"/>
          </a:xfrm>
          <a:custGeom>
            <a:rect b="b" l="l" r="r" t="t"/>
            <a:pathLst>
              <a:path extrusionOk="0" h="5842034" w="6325037">
                <a:moveTo>
                  <a:pt x="0" y="0"/>
                </a:moveTo>
                <a:lnTo>
                  <a:pt x="6325038" y="0"/>
                </a:lnTo>
                <a:lnTo>
                  <a:pt x="6325038" y="5842035"/>
                </a:lnTo>
                <a:lnTo>
                  <a:pt x="0" y="5842035"/>
                </a:lnTo>
                <a:lnTo>
                  <a:pt x="0" y="0"/>
                </a:lnTo>
                <a:close/>
              </a:path>
            </a:pathLst>
          </a:custGeom>
          <a:blipFill rotWithShape="1">
            <a:blip r:embed="rId3">
              <a:alphaModFix amt="60000"/>
            </a:blip>
            <a:stretch>
              <a:fillRect b="0" l="0" r="0" t="0"/>
            </a:stretch>
          </a:blipFill>
          <a:ln>
            <a:noFill/>
          </a:ln>
        </p:spPr>
      </p:sp>
      <p:pic>
        <p:nvPicPr>
          <p:cNvPr descr="Saffron Walden County High" id="160" name="Google Shape;160;p33"/>
          <p:cNvPicPr preferRelativeResize="0"/>
          <p:nvPr/>
        </p:nvPicPr>
        <p:blipFill rotWithShape="1">
          <a:blip r:embed="rId4">
            <a:alphaModFix/>
          </a:blip>
          <a:srcRect b="0" l="0" r="0" t="0"/>
          <a:stretch/>
        </p:blipFill>
        <p:spPr>
          <a:xfrm>
            <a:off x="9060288" y="9614"/>
            <a:ext cx="3032203" cy="12977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61" name="Shape 161"/>
        <p:cNvGrpSpPr/>
        <p:nvPr/>
      </p:nvGrpSpPr>
      <p:grpSpPr>
        <a:xfrm>
          <a:off x="0" y="0"/>
          <a:ext cx="0" cy="0"/>
          <a:chOff x="0" y="0"/>
          <a:chExt cx="0" cy="0"/>
        </a:xfrm>
      </p:grpSpPr>
      <p:sp>
        <p:nvSpPr>
          <p:cNvPr id="162" name="Google Shape;162;p34"/>
          <p:cNvSpPr txBox="1"/>
          <p:nvPr>
            <p:ph type="title"/>
          </p:nvPr>
        </p:nvSpPr>
        <p:spPr>
          <a:xfrm>
            <a:off x="426720" y="1806398"/>
            <a:ext cx="6858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66" name="Google Shape;166;p34"/>
          <p:cNvSpPr txBox="1"/>
          <p:nvPr>
            <p:ph idx="1" type="body"/>
          </p:nvPr>
        </p:nvSpPr>
        <p:spPr>
          <a:xfrm>
            <a:off x="426720" y="3258255"/>
            <a:ext cx="6858000" cy="990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4"/>
          <p:cNvSpPr/>
          <p:nvPr/>
        </p:nvSpPr>
        <p:spPr>
          <a:xfrm rot="8955689">
            <a:off x="7101175" y="-405885"/>
            <a:ext cx="3247095" cy="2999135"/>
          </a:xfrm>
          <a:custGeom>
            <a:rect b="b" l="l" r="r" t="t"/>
            <a:pathLst>
              <a:path extrusionOk="0" h="2999135" w="3247095">
                <a:moveTo>
                  <a:pt x="0" y="0"/>
                </a:moveTo>
                <a:lnTo>
                  <a:pt x="3247095" y="0"/>
                </a:lnTo>
                <a:lnTo>
                  <a:pt x="3247095" y="2999135"/>
                </a:lnTo>
                <a:lnTo>
                  <a:pt x="0" y="2999135"/>
                </a:lnTo>
                <a:lnTo>
                  <a:pt x="0" y="0"/>
                </a:lnTo>
                <a:close/>
              </a:path>
            </a:pathLst>
          </a:custGeom>
          <a:blipFill rotWithShape="1">
            <a:blip r:embed="rId2">
              <a:alphaModFix amt="60000"/>
            </a:blip>
            <a:stretch>
              <a:fillRect b="0" l="0" r="0" t="0"/>
            </a:stretch>
          </a:blipFill>
          <a:ln>
            <a:noFill/>
          </a:ln>
        </p:spPr>
      </p:sp>
      <p:sp>
        <p:nvSpPr>
          <p:cNvPr id="168" name="Google Shape;168;p34"/>
          <p:cNvSpPr/>
          <p:nvPr/>
        </p:nvSpPr>
        <p:spPr>
          <a:xfrm rot="-5444310">
            <a:off x="7142083" y="-620169"/>
            <a:ext cx="3320308" cy="3066757"/>
          </a:xfrm>
          <a:custGeom>
            <a:rect b="b" l="l" r="r" t="t"/>
            <a:pathLst>
              <a:path extrusionOk="0" h="3066757" w="3320308">
                <a:moveTo>
                  <a:pt x="0" y="0"/>
                </a:moveTo>
                <a:lnTo>
                  <a:pt x="3320308" y="0"/>
                </a:lnTo>
                <a:lnTo>
                  <a:pt x="3320308" y="3066757"/>
                </a:lnTo>
                <a:lnTo>
                  <a:pt x="0" y="3066757"/>
                </a:lnTo>
                <a:lnTo>
                  <a:pt x="0" y="0"/>
                </a:lnTo>
                <a:close/>
              </a:path>
            </a:pathLst>
          </a:custGeom>
          <a:blipFill rotWithShape="1">
            <a:blip r:embed="rId3">
              <a:alphaModFix amt="60000"/>
            </a:blip>
            <a:stretch>
              <a:fillRect b="0" l="0" r="0" t="0"/>
            </a:stretch>
          </a:blipFill>
          <a:ln>
            <a:noFill/>
          </a:ln>
        </p:spPr>
      </p:sp>
      <p:sp>
        <p:nvSpPr>
          <p:cNvPr id="169" name="Google Shape;169;p34"/>
          <p:cNvSpPr/>
          <p:nvPr/>
        </p:nvSpPr>
        <p:spPr>
          <a:xfrm rot="7200000">
            <a:off x="7849015" y="2825867"/>
            <a:ext cx="6325037" cy="5842034"/>
          </a:xfrm>
          <a:custGeom>
            <a:rect b="b" l="l" r="r" t="t"/>
            <a:pathLst>
              <a:path extrusionOk="0" h="5842034" w="6325037">
                <a:moveTo>
                  <a:pt x="0" y="0"/>
                </a:moveTo>
                <a:lnTo>
                  <a:pt x="6325037" y="0"/>
                </a:lnTo>
                <a:lnTo>
                  <a:pt x="6325037" y="5842035"/>
                </a:lnTo>
                <a:lnTo>
                  <a:pt x="0" y="5842035"/>
                </a:lnTo>
                <a:lnTo>
                  <a:pt x="0" y="0"/>
                </a:lnTo>
                <a:close/>
              </a:path>
            </a:pathLst>
          </a:custGeom>
          <a:blipFill rotWithShape="1">
            <a:blip r:embed="rId4">
              <a:alphaModFix amt="60000"/>
            </a:blip>
            <a:stretch>
              <a:fillRect b="0" l="0" r="0" t="0"/>
            </a:stretch>
          </a:blipFill>
          <a:ln>
            <a:noFill/>
          </a:ln>
        </p:spPr>
      </p:sp>
      <p:sp>
        <p:nvSpPr>
          <p:cNvPr id="170" name="Google Shape;170;p34"/>
          <p:cNvSpPr/>
          <p:nvPr/>
        </p:nvSpPr>
        <p:spPr>
          <a:xfrm>
            <a:off x="8454745" y="2282169"/>
            <a:ext cx="6185571" cy="5713218"/>
          </a:xfrm>
          <a:custGeom>
            <a:rect b="b" l="l" r="r" t="t"/>
            <a:pathLst>
              <a:path extrusionOk="0" h="5713218" w="6185571">
                <a:moveTo>
                  <a:pt x="0" y="0"/>
                </a:moveTo>
                <a:lnTo>
                  <a:pt x="6185571" y="0"/>
                </a:lnTo>
                <a:lnTo>
                  <a:pt x="6185571" y="5713218"/>
                </a:lnTo>
                <a:lnTo>
                  <a:pt x="0" y="5713218"/>
                </a:lnTo>
                <a:lnTo>
                  <a:pt x="0" y="0"/>
                </a:lnTo>
                <a:close/>
              </a:path>
            </a:pathLst>
          </a:custGeom>
          <a:blipFill rotWithShape="1">
            <a:blip r:embed="rId3">
              <a:alphaModFix amt="60000"/>
            </a:blip>
            <a:stretch>
              <a:fillRect b="0" l="0" r="0" t="0"/>
            </a:stretch>
          </a:blipFill>
          <a:ln>
            <a:noFill/>
          </a:ln>
        </p:spPr>
      </p:sp>
      <p:sp>
        <p:nvSpPr>
          <p:cNvPr id="171" name="Google Shape;171;p34"/>
          <p:cNvSpPr/>
          <p:nvPr/>
        </p:nvSpPr>
        <p:spPr>
          <a:xfrm rot="8955689">
            <a:off x="10958126" y="-126974"/>
            <a:ext cx="1184466" cy="1094015"/>
          </a:xfrm>
          <a:custGeom>
            <a:rect b="b" l="l" r="r" t="t"/>
            <a:pathLst>
              <a:path extrusionOk="0" h="1094015" w="1184466">
                <a:moveTo>
                  <a:pt x="0" y="0"/>
                </a:moveTo>
                <a:lnTo>
                  <a:pt x="1184465" y="0"/>
                </a:lnTo>
                <a:lnTo>
                  <a:pt x="1184465" y="1094016"/>
                </a:lnTo>
                <a:lnTo>
                  <a:pt x="0" y="1094016"/>
                </a:lnTo>
                <a:lnTo>
                  <a:pt x="0" y="0"/>
                </a:lnTo>
                <a:close/>
              </a:path>
            </a:pathLst>
          </a:custGeom>
          <a:blipFill rotWithShape="1">
            <a:blip r:embed="rId2">
              <a:alphaModFix amt="60000"/>
            </a:blip>
            <a:stretch>
              <a:fillRect b="0" l="0" r="0" t="0"/>
            </a:stretch>
          </a:blipFill>
          <a:ln>
            <a:noFill/>
          </a:ln>
        </p:spPr>
      </p:sp>
      <p:sp>
        <p:nvSpPr>
          <p:cNvPr id="172" name="Google Shape;172;p34"/>
          <p:cNvSpPr/>
          <p:nvPr/>
        </p:nvSpPr>
        <p:spPr>
          <a:xfrm rot="-5444310">
            <a:off x="10973048" y="-205140"/>
            <a:ext cx="1211172" cy="1118682"/>
          </a:xfrm>
          <a:custGeom>
            <a:rect b="b" l="l" r="r" t="t"/>
            <a:pathLst>
              <a:path extrusionOk="0" h="1118682" w="1211172">
                <a:moveTo>
                  <a:pt x="0" y="0"/>
                </a:moveTo>
                <a:lnTo>
                  <a:pt x="1211172" y="0"/>
                </a:lnTo>
                <a:lnTo>
                  <a:pt x="1211172" y="1118683"/>
                </a:lnTo>
                <a:lnTo>
                  <a:pt x="0" y="1118683"/>
                </a:lnTo>
                <a:lnTo>
                  <a:pt x="0" y="0"/>
                </a:lnTo>
                <a:close/>
              </a:path>
            </a:pathLst>
          </a:custGeom>
          <a:blipFill rotWithShape="1">
            <a:blip r:embed="rId3">
              <a:alphaModFix amt="60000"/>
            </a:blip>
            <a:stretch>
              <a:fillRect b="0" l="0" r="0" t="0"/>
            </a:stretch>
          </a:blip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3" name="Shape 173"/>
        <p:cNvGrpSpPr/>
        <p:nvPr/>
      </p:nvGrpSpPr>
      <p:grpSpPr>
        <a:xfrm>
          <a:off x="0" y="0"/>
          <a:ext cx="0" cy="0"/>
          <a:chOff x="0" y="0"/>
          <a:chExt cx="0" cy="0"/>
        </a:xfrm>
      </p:grpSpPr>
      <p:sp>
        <p:nvSpPr>
          <p:cNvPr id="174" name="Google Shape;174;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6" name="Google Shape;17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9" name="Shape 179"/>
        <p:cNvGrpSpPr/>
        <p:nvPr/>
      </p:nvGrpSpPr>
      <p:grpSpPr>
        <a:xfrm>
          <a:off x="0" y="0"/>
          <a:ext cx="0" cy="0"/>
          <a:chOff x="0" y="0"/>
          <a:chExt cx="0" cy="0"/>
        </a:xfrm>
      </p:grpSpPr>
      <p:sp>
        <p:nvSpPr>
          <p:cNvPr id="180" name="Google Shape;18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4" name="Shape 184"/>
        <p:cNvGrpSpPr/>
        <p:nvPr/>
      </p:nvGrpSpPr>
      <p:grpSpPr>
        <a:xfrm>
          <a:off x="0" y="0"/>
          <a:ext cx="0" cy="0"/>
          <a:chOff x="0" y="0"/>
          <a:chExt cx="0" cy="0"/>
        </a:xfrm>
      </p:grpSpPr>
      <p:sp>
        <p:nvSpPr>
          <p:cNvPr id="185" name="Google Shape;18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2" name="Google Shape;19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39"/>
          <p:cNvSpPr/>
          <p:nvPr>
            <p:ph idx="2" type="pic"/>
          </p:nvPr>
        </p:nvSpPr>
        <p:spPr>
          <a:xfrm>
            <a:off x="5183188" y="987425"/>
            <a:ext cx="6172200" cy="4873625"/>
          </a:xfrm>
          <a:prstGeom prst="rect">
            <a:avLst/>
          </a:prstGeom>
          <a:noFill/>
          <a:ln>
            <a:noFill/>
          </a:ln>
        </p:spPr>
      </p:sp>
      <p:sp>
        <p:nvSpPr>
          <p:cNvPr id="198" name="Google Shape;198;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9" name="Google Shape;19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type="twoTxTwoObj">
  <p:cSld name="TWO_OBJECTS_WITH_TEXT">
    <p:spTree>
      <p:nvGrpSpPr>
        <p:cNvPr id="27" name="Shape 27"/>
        <p:cNvGrpSpPr/>
        <p:nvPr/>
      </p:nvGrpSpPr>
      <p:grpSpPr>
        <a:xfrm>
          <a:off x="0" y="0"/>
          <a:ext cx="0" cy="0"/>
          <a:chOff x="0" y="0"/>
          <a:chExt cx="0" cy="0"/>
        </a:xfrm>
      </p:grpSpPr>
      <p:sp>
        <p:nvSpPr>
          <p:cNvPr id="28" name="Google Shape;28;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6" name="Google Shape;36;p23"/>
          <p:cNvSpPr/>
          <p:nvPr/>
        </p:nvSpPr>
        <p:spPr>
          <a:xfrm rot="8955689">
            <a:off x="403240" y="5884782"/>
            <a:ext cx="4899630" cy="4835391"/>
          </a:xfrm>
          <a:custGeom>
            <a:rect b="b" l="l" r="r" t="t"/>
            <a:pathLst>
              <a:path extrusionOk="0" h="2999135" w="3247095">
                <a:moveTo>
                  <a:pt x="0" y="0"/>
                </a:moveTo>
                <a:lnTo>
                  <a:pt x="3247095" y="0"/>
                </a:lnTo>
                <a:lnTo>
                  <a:pt x="3247095" y="2999135"/>
                </a:lnTo>
                <a:lnTo>
                  <a:pt x="0" y="2999135"/>
                </a:lnTo>
                <a:lnTo>
                  <a:pt x="0" y="0"/>
                </a:lnTo>
                <a:close/>
              </a:path>
            </a:pathLst>
          </a:custGeom>
          <a:blipFill rotWithShape="1">
            <a:blip r:embed="rId2">
              <a:alphaModFix amt="60000"/>
            </a:blip>
            <a:stretch>
              <a:fillRect b="0" l="0" r="0" t="0"/>
            </a:stretch>
          </a:blipFill>
          <a:ln>
            <a:noFill/>
          </a:ln>
        </p:spPr>
      </p:sp>
      <p:sp>
        <p:nvSpPr>
          <p:cNvPr id="37" name="Google Shape;37;p23"/>
          <p:cNvSpPr/>
          <p:nvPr/>
        </p:nvSpPr>
        <p:spPr>
          <a:xfrm rot="-5444310">
            <a:off x="-1961223" y="5073433"/>
            <a:ext cx="4684447" cy="5431750"/>
          </a:xfrm>
          <a:custGeom>
            <a:rect b="b" l="l" r="r" t="t"/>
            <a:pathLst>
              <a:path extrusionOk="0" h="3066757" w="3320308">
                <a:moveTo>
                  <a:pt x="0" y="0"/>
                </a:moveTo>
                <a:lnTo>
                  <a:pt x="3320308" y="0"/>
                </a:lnTo>
                <a:lnTo>
                  <a:pt x="3320308" y="3066757"/>
                </a:lnTo>
                <a:lnTo>
                  <a:pt x="0" y="3066757"/>
                </a:lnTo>
                <a:lnTo>
                  <a:pt x="0" y="0"/>
                </a:lnTo>
                <a:close/>
              </a:path>
            </a:pathLst>
          </a:custGeom>
          <a:blipFill rotWithShape="1">
            <a:blip r:embed="rId3">
              <a:alphaModFix amt="60000"/>
            </a:blip>
            <a:stretch>
              <a:fillRect b="0" l="0" r="0" t="0"/>
            </a:stretch>
          </a:blipFill>
          <a:ln>
            <a:noFill/>
          </a:ln>
        </p:spPr>
      </p:sp>
      <p:sp>
        <p:nvSpPr>
          <p:cNvPr id="38" name="Google Shape;38;p23"/>
          <p:cNvSpPr/>
          <p:nvPr/>
        </p:nvSpPr>
        <p:spPr>
          <a:xfrm rot="8955689">
            <a:off x="8818407" y="-3242803"/>
            <a:ext cx="4899630" cy="4835391"/>
          </a:xfrm>
          <a:custGeom>
            <a:rect b="b" l="l" r="r" t="t"/>
            <a:pathLst>
              <a:path extrusionOk="0" h="2999135" w="3247095">
                <a:moveTo>
                  <a:pt x="0" y="0"/>
                </a:moveTo>
                <a:lnTo>
                  <a:pt x="3247095" y="0"/>
                </a:lnTo>
                <a:lnTo>
                  <a:pt x="3247095" y="2999135"/>
                </a:lnTo>
                <a:lnTo>
                  <a:pt x="0" y="2999135"/>
                </a:lnTo>
                <a:lnTo>
                  <a:pt x="0" y="0"/>
                </a:lnTo>
                <a:close/>
              </a:path>
            </a:pathLst>
          </a:custGeom>
          <a:blipFill rotWithShape="1">
            <a:blip r:embed="rId2">
              <a:alphaModFix amt="60000"/>
            </a:blip>
            <a:stretch>
              <a:fillRect b="0" l="0" r="0" t="0"/>
            </a:stretch>
          </a:blipFill>
          <a:ln>
            <a:noFill/>
          </a:ln>
        </p:spPr>
      </p:sp>
      <p:sp>
        <p:nvSpPr>
          <p:cNvPr id="39" name="Google Shape;39;p23"/>
          <p:cNvSpPr/>
          <p:nvPr/>
        </p:nvSpPr>
        <p:spPr>
          <a:xfrm rot="-5444310">
            <a:off x="6453944" y="-4054152"/>
            <a:ext cx="4684447" cy="5431750"/>
          </a:xfrm>
          <a:custGeom>
            <a:rect b="b" l="l" r="r" t="t"/>
            <a:pathLst>
              <a:path extrusionOk="0" h="3066757" w="3320308">
                <a:moveTo>
                  <a:pt x="0" y="0"/>
                </a:moveTo>
                <a:lnTo>
                  <a:pt x="3320308" y="0"/>
                </a:lnTo>
                <a:lnTo>
                  <a:pt x="3320308" y="3066757"/>
                </a:lnTo>
                <a:lnTo>
                  <a:pt x="0" y="3066757"/>
                </a:lnTo>
                <a:lnTo>
                  <a:pt x="0" y="0"/>
                </a:lnTo>
                <a:close/>
              </a:path>
            </a:pathLst>
          </a:custGeom>
          <a:blipFill rotWithShape="1">
            <a:blip r:embed="rId3">
              <a:alphaModFix amt="60000"/>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0" name="Shape 40"/>
        <p:cNvGrpSpPr/>
        <p:nvPr/>
      </p:nvGrpSpPr>
      <p:grpSpPr>
        <a:xfrm>
          <a:off x="0" y="0"/>
          <a:ext cx="0" cy="0"/>
          <a:chOff x="0" y="0"/>
          <a:chExt cx="0" cy="0"/>
        </a:xfrm>
      </p:grpSpPr>
      <p:sp>
        <p:nvSpPr>
          <p:cNvPr id="41" name="Google Shape;41;p24"/>
          <p:cNvSpPr txBox="1"/>
          <p:nvPr>
            <p:ph type="title"/>
          </p:nvPr>
        </p:nvSpPr>
        <p:spPr>
          <a:xfrm>
            <a:off x="4495800" y="1797844"/>
            <a:ext cx="6858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5" name="Google Shape;45;p24"/>
          <p:cNvSpPr txBox="1"/>
          <p:nvPr>
            <p:ph idx="1" type="body"/>
          </p:nvPr>
        </p:nvSpPr>
        <p:spPr>
          <a:xfrm>
            <a:off x="4495800" y="3253978"/>
            <a:ext cx="6858000" cy="990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4"/>
          <p:cNvSpPr/>
          <p:nvPr/>
        </p:nvSpPr>
        <p:spPr>
          <a:xfrm>
            <a:off x="184341" y="4355306"/>
            <a:ext cx="3397059" cy="3137647"/>
          </a:xfrm>
          <a:custGeom>
            <a:rect b="b" l="l" r="r" t="t"/>
            <a:pathLst>
              <a:path extrusionOk="0" h="5713218" w="6185571">
                <a:moveTo>
                  <a:pt x="0" y="0"/>
                </a:moveTo>
                <a:lnTo>
                  <a:pt x="6185570" y="0"/>
                </a:lnTo>
                <a:lnTo>
                  <a:pt x="6185570" y="5713218"/>
                </a:lnTo>
                <a:lnTo>
                  <a:pt x="0" y="5713218"/>
                </a:lnTo>
                <a:lnTo>
                  <a:pt x="0" y="0"/>
                </a:lnTo>
                <a:close/>
              </a:path>
            </a:pathLst>
          </a:custGeom>
          <a:blipFill rotWithShape="1">
            <a:blip r:embed="rId2">
              <a:alphaModFix amt="60000"/>
            </a:blip>
            <a:stretch>
              <a:fillRect b="0" l="0" r="0" t="0"/>
            </a:stretch>
          </a:blipFill>
          <a:ln>
            <a:noFill/>
          </a:ln>
        </p:spPr>
      </p:sp>
      <p:sp>
        <p:nvSpPr>
          <p:cNvPr id="47" name="Google Shape;47;p24"/>
          <p:cNvSpPr/>
          <p:nvPr/>
        </p:nvSpPr>
        <p:spPr>
          <a:xfrm rot="7200000">
            <a:off x="-986439" y="4027136"/>
            <a:ext cx="3473652" cy="3208391"/>
          </a:xfrm>
          <a:custGeom>
            <a:rect b="b" l="l" r="r" t="t"/>
            <a:pathLst>
              <a:path extrusionOk="0" h="5842034" w="6325037">
                <a:moveTo>
                  <a:pt x="0" y="0"/>
                </a:moveTo>
                <a:lnTo>
                  <a:pt x="6325038" y="0"/>
                </a:lnTo>
                <a:lnTo>
                  <a:pt x="6325038" y="5842035"/>
                </a:lnTo>
                <a:lnTo>
                  <a:pt x="0" y="5842035"/>
                </a:lnTo>
                <a:lnTo>
                  <a:pt x="0" y="0"/>
                </a:lnTo>
                <a:close/>
              </a:path>
            </a:pathLst>
          </a:custGeom>
          <a:blipFill rotWithShape="1">
            <a:blip r:embed="rId3">
              <a:alphaModFix amt="60000"/>
            </a:blip>
            <a:stretch>
              <a:fillRect b="0" l="0" r="0" t="0"/>
            </a:stretch>
          </a:blipFill>
          <a:ln>
            <a:noFill/>
          </a:ln>
        </p:spPr>
      </p:sp>
      <p:sp>
        <p:nvSpPr>
          <p:cNvPr id="48" name="Google Shape;48;p24"/>
          <p:cNvSpPr/>
          <p:nvPr/>
        </p:nvSpPr>
        <p:spPr>
          <a:xfrm>
            <a:off x="2596794" y="1797844"/>
            <a:ext cx="1638465" cy="1862136"/>
          </a:xfrm>
          <a:custGeom>
            <a:rect b="b" l="l" r="r" t="t"/>
            <a:pathLst>
              <a:path extrusionOk="0" h="5713218" w="6185571">
                <a:moveTo>
                  <a:pt x="0" y="0"/>
                </a:moveTo>
                <a:lnTo>
                  <a:pt x="6185570" y="0"/>
                </a:lnTo>
                <a:lnTo>
                  <a:pt x="6185570" y="5713218"/>
                </a:lnTo>
                <a:lnTo>
                  <a:pt x="0" y="5713218"/>
                </a:lnTo>
                <a:lnTo>
                  <a:pt x="0" y="0"/>
                </a:lnTo>
                <a:close/>
              </a:path>
            </a:pathLst>
          </a:custGeom>
          <a:blipFill rotWithShape="1">
            <a:blip r:embed="rId2">
              <a:alphaModFix amt="60000"/>
            </a:blip>
            <a:stretch>
              <a:fillRect b="0" l="0" r="0" t="0"/>
            </a:stretch>
          </a:blipFill>
          <a:ln>
            <a:noFill/>
          </a:ln>
        </p:spPr>
      </p:sp>
      <p:sp>
        <p:nvSpPr>
          <p:cNvPr id="49" name="Google Shape;49;p24"/>
          <p:cNvSpPr/>
          <p:nvPr/>
        </p:nvSpPr>
        <p:spPr>
          <a:xfrm rot="7200000">
            <a:off x="2149294" y="1928536"/>
            <a:ext cx="2061549" cy="1547468"/>
          </a:xfrm>
          <a:custGeom>
            <a:rect b="b" l="l" r="r" t="t"/>
            <a:pathLst>
              <a:path extrusionOk="0" h="5842034" w="6325037">
                <a:moveTo>
                  <a:pt x="0" y="0"/>
                </a:moveTo>
                <a:lnTo>
                  <a:pt x="6325038" y="0"/>
                </a:lnTo>
                <a:lnTo>
                  <a:pt x="6325038" y="5842035"/>
                </a:lnTo>
                <a:lnTo>
                  <a:pt x="0" y="5842035"/>
                </a:lnTo>
                <a:lnTo>
                  <a:pt x="0" y="0"/>
                </a:lnTo>
                <a:close/>
              </a:path>
            </a:pathLst>
          </a:custGeom>
          <a:blipFill rotWithShape="1">
            <a:blip r:embed="rId3">
              <a:alphaModFix amt="60000"/>
            </a:blip>
            <a:stretch>
              <a:fillRect b="0" l="0" r="0" t="0"/>
            </a:stretch>
          </a:blipFill>
          <a:ln>
            <a:noFill/>
          </a:ln>
        </p:spPr>
      </p:sp>
      <p:sp>
        <p:nvSpPr>
          <p:cNvPr id="50" name="Google Shape;50;p24"/>
          <p:cNvSpPr/>
          <p:nvPr/>
        </p:nvSpPr>
        <p:spPr>
          <a:xfrm>
            <a:off x="335179" y="154383"/>
            <a:ext cx="899262" cy="778305"/>
          </a:xfrm>
          <a:custGeom>
            <a:rect b="b" l="l" r="r" t="t"/>
            <a:pathLst>
              <a:path extrusionOk="0" h="5713218" w="6185571">
                <a:moveTo>
                  <a:pt x="0" y="0"/>
                </a:moveTo>
                <a:lnTo>
                  <a:pt x="6185570" y="0"/>
                </a:lnTo>
                <a:lnTo>
                  <a:pt x="6185570" y="5713218"/>
                </a:lnTo>
                <a:lnTo>
                  <a:pt x="0" y="5713218"/>
                </a:lnTo>
                <a:lnTo>
                  <a:pt x="0" y="0"/>
                </a:lnTo>
                <a:close/>
              </a:path>
            </a:pathLst>
          </a:custGeom>
          <a:blipFill rotWithShape="1">
            <a:blip r:embed="rId2">
              <a:alphaModFix amt="60000"/>
            </a:blip>
            <a:stretch>
              <a:fillRect b="0" l="0" r="0" t="0"/>
            </a:stretch>
          </a:blipFill>
          <a:ln>
            <a:noFill/>
          </a:ln>
        </p:spPr>
      </p:sp>
      <p:sp>
        <p:nvSpPr>
          <p:cNvPr id="51" name="Google Shape;51;p24"/>
          <p:cNvSpPr/>
          <p:nvPr/>
        </p:nvSpPr>
        <p:spPr>
          <a:xfrm rot="7200000">
            <a:off x="487532" y="297301"/>
            <a:ext cx="861652" cy="849319"/>
          </a:xfrm>
          <a:custGeom>
            <a:rect b="b" l="l" r="r" t="t"/>
            <a:pathLst>
              <a:path extrusionOk="0" h="5842034" w="6325037">
                <a:moveTo>
                  <a:pt x="0" y="0"/>
                </a:moveTo>
                <a:lnTo>
                  <a:pt x="6325038" y="0"/>
                </a:lnTo>
                <a:lnTo>
                  <a:pt x="6325038" y="5842035"/>
                </a:lnTo>
                <a:lnTo>
                  <a:pt x="0" y="5842035"/>
                </a:lnTo>
                <a:lnTo>
                  <a:pt x="0" y="0"/>
                </a:lnTo>
                <a:close/>
              </a:path>
            </a:pathLst>
          </a:custGeom>
          <a:blipFill rotWithShape="1">
            <a:blip r:embed="rId3">
              <a:alphaModFix amt="60000"/>
            </a:blip>
            <a:stretch>
              <a:fillRect b="0" l="0" r="0" t="0"/>
            </a:stretch>
          </a:blipFill>
          <a:ln>
            <a:noFill/>
          </a:ln>
        </p:spPr>
      </p:sp>
      <p:pic>
        <p:nvPicPr>
          <p:cNvPr descr="Saffron Walden County High" id="52" name="Google Shape;52;p24"/>
          <p:cNvPicPr preferRelativeResize="0"/>
          <p:nvPr/>
        </p:nvPicPr>
        <p:blipFill rotWithShape="1">
          <a:blip r:embed="rId4">
            <a:alphaModFix/>
          </a:blip>
          <a:srcRect b="0" l="0" r="0" t="0"/>
          <a:stretch/>
        </p:blipFill>
        <p:spPr>
          <a:xfrm>
            <a:off x="9060288" y="9614"/>
            <a:ext cx="3032203" cy="12977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53" name="Shape 53"/>
        <p:cNvGrpSpPr/>
        <p:nvPr/>
      </p:nvGrpSpPr>
      <p:grpSpPr>
        <a:xfrm>
          <a:off x="0" y="0"/>
          <a:ext cx="0" cy="0"/>
          <a:chOff x="0" y="0"/>
          <a:chExt cx="0" cy="0"/>
        </a:xfrm>
      </p:grpSpPr>
      <p:sp>
        <p:nvSpPr>
          <p:cNvPr id="54" name="Google Shape;54;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2" name="Google Shape;62;p25"/>
          <p:cNvSpPr/>
          <p:nvPr/>
        </p:nvSpPr>
        <p:spPr>
          <a:xfrm>
            <a:off x="377382" y="5923280"/>
            <a:ext cx="4743258" cy="3256233"/>
          </a:xfrm>
          <a:custGeom>
            <a:rect b="b" l="l" r="r" t="t"/>
            <a:pathLst>
              <a:path extrusionOk="0" h="5713218" w="6185571">
                <a:moveTo>
                  <a:pt x="0" y="0"/>
                </a:moveTo>
                <a:lnTo>
                  <a:pt x="6185570" y="0"/>
                </a:lnTo>
                <a:lnTo>
                  <a:pt x="6185570" y="5713218"/>
                </a:lnTo>
                <a:lnTo>
                  <a:pt x="0" y="5713218"/>
                </a:lnTo>
                <a:lnTo>
                  <a:pt x="0" y="0"/>
                </a:lnTo>
                <a:close/>
              </a:path>
            </a:pathLst>
          </a:custGeom>
          <a:blipFill rotWithShape="1">
            <a:blip r:embed="rId2">
              <a:alphaModFix amt="60000"/>
            </a:blip>
            <a:stretch>
              <a:fillRect b="0" l="0" r="0" t="0"/>
            </a:stretch>
          </a:blipFill>
          <a:ln>
            <a:noFill/>
          </a:ln>
        </p:spPr>
      </p:sp>
      <p:sp>
        <p:nvSpPr>
          <p:cNvPr id="63" name="Google Shape;63;p25"/>
          <p:cNvSpPr/>
          <p:nvPr/>
        </p:nvSpPr>
        <p:spPr>
          <a:xfrm rot="7200000">
            <a:off x="-275673" y="5338989"/>
            <a:ext cx="3604937" cy="4479824"/>
          </a:xfrm>
          <a:custGeom>
            <a:rect b="b" l="l" r="r" t="t"/>
            <a:pathLst>
              <a:path extrusionOk="0" h="5842034" w="6325037">
                <a:moveTo>
                  <a:pt x="0" y="0"/>
                </a:moveTo>
                <a:lnTo>
                  <a:pt x="6325038" y="0"/>
                </a:lnTo>
                <a:lnTo>
                  <a:pt x="6325038" y="5842035"/>
                </a:lnTo>
                <a:lnTo>
                  <a:pt x="0" y="5842035"/>
                </a:lnTo>
                <a:lnTo>
                  <a:pt x="0" y="0"/>
                </a:lnTo>
                <a:close/>
              </a:path>
            </a:pathLst>
          </a:custGeom>
          <a:blipFill rotWithShape="1">
            <a:blip r:embed="rId3">
              <a:alphaModFix amt="60000"/>
            </a:blip>
            <a:stretch>
              <a:fillRect b="0" l="0" r="0" t="0"/>
            </a:stretch>
          </a:blipFill>
          <a:ln>
            <a:noFill/>
          </a:ln>
        </p:spPr>
      </p:sp>
      <p:sp>
        <p:nvSpPr>
          <p:cNvPr id="64" name="Google Shape;64;p25"/>
          <p:cNvSpPr/>
          <p:nvPr/>
        </p:nvSpPr>
        <p:spPr>
          <a:xfrm>
            <a:off x="9869625" y="-1781632"/>
            <a:ext cx="4644749" cy="3634231"/>
          </a:xfrm>
          <a:custGeom>
            <a:rect b="b" l="l" r="r" t="t"/>
            <a:pathLst>
              <a:path extrusionOk="0" h="5713218" w="6185571">
                <a:moveTo>
                  <a:pt x="0" y="0"/>
                </a:moveTo>
                <a:lnTo>
                  <a:pt x="6185570" y="0"/>
                </a:lnTo>
                <a:lnTo>
                  <a:pt x="6185570" y="5713218"/>
                </a:lnTo>
                <a:lnTo>
                  <a:pt x="0" y="5713218"/>
                </a:lnTo>
                <a:lnTo>
                  <a:pt x="0" y="0"/>
                </a:lnTo>
                <a:close/>
              </a:path>
            </a:pathLst>
          </a:custGeom>
          <a:blipFill rotWithShape="1">
            <a:blip r:embed="rId2">
              <a:alphaModFix amt="60000"/>
            </a:blip>
            <a:stretch>
              <a:fillRect b="0" l="0" r="0" t="0"/>
            </a:stretch>
          </a:blipFill>
          <a:ln>
            <a:noFill/>
          </a:ln>
        </p:spPr>
      </p:sp>
      <p:sp>
        <p:nvSpPr>
          <p:cNvPr id="65" name="Google Shape;65;p25"/>
          <p:cNvSpPr/>
          <p:nvPr/>
        </p:nvSpPr>
        <p:spPr>
          <a:xfrm rot="7200000">
            <a:off x="8017786" y="-3179680"/>
            <a:ext cx="4023414" cy="4386786"/>
          </a:xfrm>
          <a:custGeom>
            <a:rect b="b" l="l" r="r" t="t"/>
            <a:pathLst>
              <a:path extrusionOk="0" h="5842034" w="6325037">
                <a:moveTo>
                  <a:pt x="0" y="0"/>
                </a:moveTo>
                <a:lnTo>
                  <a:pt x="6325038" y="0"/>
                </a:lnTo>
                <a:lnTo>
                  <a:pt x="6325038" y="5842035"/>
                </a:lnTo>
                <a:lnTo>
                  <a:pt x="0" y="5842035"/>
                </a:lnTo>
                <a:lnTo>
                  <a:pt x="0" y="0"/>
                </a:lnTo>
                <a:close/>
              </a:path>
            </a:pathLst>
          </a:custGeom>
          <a:blipFill rotWithShape="1">
            <a:blip r:embed="rId3">
              <a:alphaModFix amt="60000"/>
            </a:blip>
            <a:stretch>
              <a:fillRect b="0" l="0" r="0" t="0"/>
            </a:stretch>
          </a:blipFill>
          <a:ln>
            <a:noFill/>
          </a:ln>
        </p:spPr>
      </p:sp>
      <p:pic>
        <p:nvPicPr>
          <p:cNvPr descr="Saffron Walden County High" id="66" name="Google Shape;66;p25"/>
          <p:cNvPicPr preferRelativeResize="0"/>
          <p:nvPr/>
        </p:nvPicPr>
        <p:blipFill rotWithShape="1">
          <a:blip r:embed="rId4">
            <a:alphaModFix/>
          </a:blip>
          <a:srcRect b="0" l="0" r="0" t="0"/>
          <a:stretch/>
        </p:blipFill>
        <p:spPr>
          <a:xfrm>
            <a:off x="9060288" y="9614"/>
            <a:ext cx="3032203" cy="12977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67" name="Shape 67"/>
        <p:cNvGrpSpPr/>
        <p:nvPr/>
      </p:nvGrpSpPr>
      <p:grpSpPr>
        <a:xfrm>
          <a:off x="0" y="0"/>
          <a:ext cx="0" cy="0"/>
          <a:chOff x="0" y="0"/>
          <a:chExt cx="0" cy="0"/>
        </a:xfrm>
      </p:grpSpPr>
      <p:sp>
        <p:nvSpPr>
          <p:cNvPr id="68" name="Google Shape;6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3" name="Google Shape;73;p26"/>
          <p:cNvSpPr/>
          <p:nvPr/>
        </p:nvSpPr>
        <p:spPr>
          <a:xfrm rot="3548183">
            <a:off x="-594548" y="-2211947"/>
            <a:ext cx="2959524" cy="3363536"/>
          </a:xfrm>
          <a:custGeom>
            <a:rect b="b" l="l" r="r" t="t"/>
            <a:pathLst>
              <a:path extrusionOk="0" h="5713218" w="6185571">
                <a:moveTo>
                  <a:pt x="0" y="0"/>
                </a:moveTo>
                <a:lnTo>
                  <a:pt x="6185570" y="0"/>
                </a:lnTo>
                <a:lnTo>
                  <a:pt x="6185570" y="5713218"/>
                </a:lnTo>
                <a:lnTo>
                  <a:pt x="0" y="5713218"/>
                </a:lnTo>
                <a:lnTo>
                  <a:pt x="0" y="0"/>
                </a:lnTo>
                <a:close/>
              </a:path>
            </a:pathLst>
          </a:custGeom>
          <a:blipFill rotWithShape="1">
            <a:blip r:embed="rId2">
              <a:alphaModFix amt="60000"/>
            </a:blip>
            <a:stretch>
              <a:fillRect b="0" l="0" r="0" t="0"/>
            </a:stretch>
          </a:blipFill>
          <a:ln>
            <a:noFill/>
          </a:ln>
        </p:spPr>
      </p:sp>
      <p:sp>
        <p:nvSpPr>
          <p:cNvPr id="74" name="Google Shape;74;p26"/>
          <p:cNvSpPr/>
          <p:nvPr/>
        </p:nvSpPr>
        <p:spPr>
          <a:xfrm rot="10748183">
            <a:off x="-1973596" y="-1397579"/>
            <a:ext cx="3723731" cy="2795158"/>
          </a:xfrm>
          <a:custGeom>
            <a:rect b="b" l="l" r="r" t="t"/>
            <a:pathLst>
              <a:path extrusionOk="0" h="5842034" w="6325037">
                <a:moveTo>
                  <a:pt x="0" y="0"/>
                </a:moveTo>
                <a:lnTo>
                  <a:pt x="6325038" y="0"/>
                </a:lnTo>
                <a:lnTo>
                  <a:pt x="6325038" y="5842035"/>
                </a:lnTo>
                <a:lnTo>
                  <a:pt x="0" y="5842035"/>
                </a:lnTo>
                <a:lnTo>
                  <a:pt x="0" y="0"/>
                </a:lnTo>
                <a:close/>
              </a:path>
            </a:pathLst>
          </a:custGeom>
          <a:blipFill rotWithShape="1">
            <a:blip r:embed="rId3">
              <a:alphaModFix amt="60000"/>
            </a:blip>
            <a:stretch>
              <a:fillRect b="0" l="0" r="0" t="0"/>
            </a:stretch>
          </a:blipFill>
          <a:ln>
            <a:noFill/>
          </a:ln>
        </p:spPr>
      </p:sp>
      <p:sp>
        <p:nvSpPr>
          <p:cNvPr id="75" name="Google Shape;75;p26"/>
          <p:cNvSpPr/>
          <p:nvPr/>
        </p:nvSpPr>
        <p:spPr>
          <a:xfrm rot="3548183">
            <a:off x="10712239" y="4811107"/>
            <a:ext cx="2959524" cy="3363536"/>
          </a:xfrm>
          <a:custGeom>
            <a:rect b="b" l="l" r="r" t="t"/>
            <a:pathLst>
              <a:path extrusionOk="0" h="5713218" w="6185571">
                <a:moveTo>
                  <a:pt x="0" y="0"/>
                </a:moveTo>
                <a:lnTo>
                  <a:pt x="6185570" y="0"/>
                </a:lnTo>
                <a:lnTo>
                  <a:pt x="6185570" y="5713218"/>
                </a:lnTo>
                <a:lnTo>
                  <a:pt x="0" y="5713218"/>
                </a:lnTo>
                <a:lnTo>
                  <a:pt x="0" y="0"/>
                </a:lnTo>
                <a:close/>
              </a:path>
            </a:pathLst>
          </a:custGeom>
          <a:blipFill rotWithShape="1">
            <a:blip r:embed="rId2">
              <a:alphaModFix amt="60000"/>
            </a:blip>
            <a:stretch>
              <a:fillRect b="0" l="0" r="0" t="0"/>
            </a:stretch>
          </a:blipFill>
          <a:ln>
            <a:noFill/>
          </a:ln>
        </p:spPr>
      </p:sp>
      <p:sp>
        <p:nvSpPr>
          <p:cNvPr id="76" name="Google Shape;76;p26"/>
          <p:cNvSpPr/>
          <p:nvPr/>
        </p:nvSpPr>
        <p:spPr>
          <a:xfrm rot="10748183">
            <a:off x="9654399" y="5888196"/>
            <a:ext cx="3723731" cy="2795158"/>
          </a:xfrm>
          <a:custGeom>
            <a:rect b="b" l="l" r="r" t="t"/>
            <a:pathLst>
              <a:path extrusionOk="0" h="5842034" w="6325037">
                <a:moveTo>
                  <a:pt x="0" y="0"/>
                </a:moveTo>
                <a:lnTo>
                  <a:pt x="6325038" y="0"/>
                </a:lnTo>
                <a:lnTo>
                  <a:pt x="6325038" y="5842035"/>
                </a:lnTo>
                <a:lnTo>
                  <a:pt x="0" y="5842035"/>
                </a:lnTo>
                <a:lnTo>
                  <a:pt x="0" y="0"/>
                </a:lnTo>
                <a:close/>
              </a:path>
            </a:pathLst>
          </a:custGeom>
          <a:blipFill rotWithShape="1">
            <a:blip r:embed="rId3">
              <a:alphaModFix amt="60000"/>
            </a:blip>
            <a:stretch>
              <a:fillRect b="0" l="0" r="0" t="0"/>
            </a:stretch>
          </a:blipFill>
          <a:ln>
            <a:noFill/>
          </a:ln>
        </p:spPr>
      </p:sp>
      <p:pic>
        <p:nvPicPr>
          <p:cNvPr descr="Saffron Walden County High" id="77" name="Google Shape;77;p26"/>
          <p:cNvPicPr preferRelativeResize="0"/>
          <p:nvPr/>
        </p:nvPicPr>
        <p:blipFill rotWithShape="1">
          <a:blip r:embed="rId4">
            <a:alphaModFix/>
          </a:blip>
          <a:srcRect b="0" l="0" r="0" t="0"/>
          <a:stretch/>
        </p:blipFill>
        <p:spPr>
          <a:xfrm>
            <a:off x="9060288" y="9614"/>
            <a:ext cx="3032203" cy="12977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8" name="Shape 78"/>
        <p:cNvGrpSpPr/>
        <p:nvPr/>
      </p:nvGrpSpPr>
      <p:grpSpPr>
        <a:xfrm>
          <a:off x="0" y="0"/>
          <a:ext cx="0" cy="0"/>
          <a:chOff x="0" y="0"/>
          <a:chExt cx="0" cy="0"/>
        </a:xfrm>
      </p:grpSpPr>
      <p:sp>
        <p:nvSpPr>
          <p:cNvPr id="79" name="Google Shape;79;p27"/>
          <p:cNvSpPr txBox="1"/>
          <p:nvPr>
            <p:ph type="title"/>
          </p:nvPr>
        </p:nvSpPr>
        <p:spPr>
          <a:xfrm>
            <a:off x="4495800" y="1797844"/>
            <a:ext cx="6858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3" name="Google Shape;83;p27"/>
          <p:cNvSpPr txBox="1"/>
          <p:nvPr>
            <p:ph idx="1" type="body"/>
          </p:nvPr>
        </p:nvSpPr>
        <p:spPr>
          <a:xfrm>
            <a:off x="4495800" y="3253978"/>
            <a:ext cx="6858000" cy="990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7"/>
          <p:cNvSpPr/>
          <p:nvPr/>
        </p:nvSpPr>
        <p:spPr>
          <a:xfrm>
            <a:off x="2407944" y="259080"/>
            <a:ext cx="2301216" cy="2339614"/>
          </a:xfrm>
          <a:custGeom>
            <a:rect b="b" l="l" r="r" t="t"/>
            <a:pathLst>
              <a:path extrusionOk="0" h="2999135" w="3247095">
                <a:moveTo>
                  <a:pt x="0" y="0"/>
                </a:moveTo>
                <a:lnTo>
                  <a:pt x="3247095" y="0"/>
                </a:lnTo>
                <a:lnTo>
                  <a:pt x="3247095" y="2999135"/>
                </a:lnTo>
                <a:lnTo>
                  <a:pt x="0" y="2999135"/>
                </a:lnTo>
                <a:lnTo>
                  <a:pt x="0" y="0"/>
                </a:lnTo>
                <a:close/>
              </a:path>
            </a:pathLst>
          </a:custGeom>
          <a:blipFill rotWithShape="1">
            <a:blip r:embed="rId2">
              <a:alphaModFix amt="60000"/>
            </a:blip>
            <a:stretch>
              <a:fillRect b="0" l="0" r="0" t="0"/>
            </a:stretch>
          </a:blipFill>
          <a:ln>
            <a:noFill/>
          </a:ln>
        </p:spPr>
      </p:sp>
      <p:sp>
        <p:nvSpPr>
          <p:cNvPr id="85" name="Google Shape;85;p27"/>
          <p:cNvSpPr/>
          <p:nvPr/>
        </p:nvSpPr>
        <p:spPr>
          <a:xfrm rot="7200000">
            <a:off x="2173688" y="593551"/>
            <a:ext cx="2590161" cy="2173412"/>
          </a:xfrm>
          <a:custGeom>
            <a:rect b="b" l="l" r="r" t="t"/>
            <a:pathLst>
              <a:path extrusionOk="0" h="3066757" w="3320308">
                <a:moveTo>
                  <a:pt x="0" y="0"/>
                </a:moveTo>
                <a:lnTo>
                  <a:pt x="3320308" y="0"/>
                </a:lnTo>
                <a:lnTo>
                  <a:pt x="3320308" y="3066757"/>
                </a:lnTo>
                <a:lnTo>
                  <a:pt x="0" y="3066757"/>
                </a:lnTo>
                <a:lnTo>
                  <a:pt x="0" y="0"/>
                </a:lnTo>
                <a:close/>
              </a:path>
            </a:pathLst>
          </a:custGeom>
          <a:blipFill rotWithShape="1">
            <a:blip r:embed="rId3">
              <a:alphaModFix amt="60000"/>
            </a:blip>
            <a:stretch>
              <a:fillRect b="0" l="0" r="0" t="0"/>
            </a:stretch>
          </a:blipFill>
          <a:ln>
            <a:noFill/>
          </a:ln>
        </p:spPr>
      </p:sp>
      <p:sp>
        <p:nvSpPr>
          <p:cNvPr id="86" name="Google Shape;86;p27"/>
          <p:cNvSpPr/>
          <p:nvPr/>
        </p:nvSpPr>
        <p:spPr>
          <a:xfrm rot="7200000">
            <a:off x="-1326224" y="3444024"/>
            <a:ext cx="4172285" cy="3951578"/>
          </a:xfrm>
          <a:custGeom>
            <a:rect b="b" l="l" r="r" t="t"/>
            <a:pathLst>
              <a:path extrusionOk="0" h="5842034" w="6325037">
                <a:moveTo>
                  <a:pt x="0" y="0"/>
                </a:moveTo>
                <a:lnTo>
                  <a:pt x="6325038" y="0"/>
                </a:lnTo>
                <a:lnTo>
                  <a:pt x="6325038" y="5842034"/>
                </a:lnTo>
                <a:lnTo>
                  <a:pt x="0" y="5842034"/>
                </a:lnTo>
                <a:lnTo>
                  <a:pt x="0" y="0"/>
                </a:lnTo>
                <a:close/>
              </a:path>
            </a:pathLst>
          </a:custGeom>
          <a:blipFill rotWithShape="1">
            <a:blip r:embed="rId2">
              <a:alphaModFix amt="60000"/>
            </a:blip>
            <a:stretch>
              <a:fillRect b="0" l="0" r="0" t="0"/>
            </a:stretch>
          </a:blipFill>
          <a:ln>
            <a:noFill/>
          </a:ln>
        </p:spPr>
      </p:sp>
      <p:sp>
        <p:nvSpPr>
          <p:cNvPr id="87" name="Google Shape;87;p27"/>
          <p:cNvSpPr/>
          <p:nvPr/>
        </p:nvSpPr>
        <p:spPr>
          <a:xfrm>
            <a:off x="-365760" y="2712208"/>
            <a:ext cx="4183947" cy="3768702"/>
          </a:xfrm>
          <a:custGeom>
            <a:rect b="b" l="l" r="r" t="t"/>
            <a:pathLst>
              <a:path extrusionOk="0" h="5713218" w="6185571">
                <a:moveTo>
                  <a:pt x="0" y="0"/>
                </a:moveTo>
                <a:lnTo>
                  <a:pt x="6185571" y="0"/>
                </a:lnTo>
                <a:lnTo>
                  <a:pt x="6185571" y="5713218"/>
                </a:lnTo>
                <a:lnTo>
                  <a:pt x="0" y="5713218"/>
                </a:lnTo>
                <a:lnTo>
                  <a:pt x="0" y="0"/>
                </a:lnTo>
                <a:close/>
              </a:path>
            </a:pathLst>
          </a:custGeom>
          <a:blipFill rotWithShape="1">
            <a:blip r:embed="rId3">
              <a:alphaModFix amt="60000"/>
            </a:blip>
            <a:stretch>
              <a:fillRect b="0" l="0" r="0" t="0"/>
            </a:stretch>
          </a:blipFill>
          <a:ln>
            <a:noFill/>
          </a:ln>
        </p:spPr>
      </p:sp>
      <p:sp>
        <p:nvSpPr>
          <p:cNvPr id="88" name="Google Shape;88;p27"/>
          <p:cNvSpPr/>
          <p:nvPr/>
        </p:nvSpPr>
        <p:spPr>
          <a:xfrm>
            <a:off x="274320" y="-228600"/>
            <a:ext cx="943385" cy="939144"/>
          </a:xfrm>
          <a:custGeom>
            <a:rect b="b" l="l" r="r" t="t"/>
            <a:pathLst>
              <a:path extrusionOk="0" h="1094015" w="1184466">
                <a:moveTo>
                  <a:pt x="0" y="0"/>
                </a:moveTo>
                <a:lnTo>
                  <a:pt x="1184466" y="0"/>
                </a:lnTo>
                <a:lnTo>
                  <a:pt x="1184466" y="1094015"/>
                </a:lnTo>
                <a:lnTo>
                  <a:pt x="0" y="1094015"/>
                </a:lnTo>
                <a:lnTo>
                  <a:pt x="0" y="0"/>
                </a:lnTo>
                <a:close/>
              </a:path>
            </a:pathLst>
          </a:custGeom>
          <a:blipFill rotWithShape="1">
            <a:blip r:embed="rId2">
              <a:alphaModFix amt="60000"/>
            </a:blip>
            <a:stretch>
              <a:fillRect b="0" l="0" r="0" t="0"/>
            </a:stretch>
          </a:blipFill>
          <a:ln>
            <a:noFill/>
          </a:ln>
        </p:spPr>
      </p:sp>
      <p:sp>
        <p:nvSpPr>
          <p:cNvPr id="89" name="Google Shape;89;p27"/>
          <p:cNvSpPr/>
          <p:nvPr/>
        </p:nvSpPr>
        <p:spPr>
          <a:xfrm rot="7200000">
            <a:off x="262334" y="-228316"/>
            <a:ext cx="1039716" cy="890990"/>
          </a:xfrm>
          <a:custGeom>
            <a:rect b="b" l="l" r="r" t="t"/>
            <a:pathLst>
              <a:path extrusionOk="0" h="1118682" w="1211172">
                <a:moveTo>
                  <a:pt x="0" y="0"/>
                </a:moveTo>
                <a:lnTo>
                  <a:pt x="1211172" y="0"/>
                </a:lnTo>
                <a:lnTo>
                  <a:pt x="1211172" y="1118682"/>
                </a:lnTo>
                <a:lnTo>
                  <a:pt x="0" y="1118682"/>
                </a:lnTo>
                <a:lnTo>
                  <a:pt x="0" y="0"/>
                </a:lnTo>
                <a:close/>
              </a:path>
            </a:pathLst>
          </a:custGeom>
          <a:blipFill rotWithShape="1">
            <a:blip r:embed="rId3">
              <a:alphaModFix amt="60000"/>
            </a:blip>
            <a:stretch>
              <a:fillRect b="0" l="0" r="0" t="0"/>
            </a:stretch>
          </a:blipFill>
          <a:ln>
            <a:noFill/>
          </a:ln>
        </p:spPr>
      </p:sp>
      <p:pic>
        <p:nvPicPr>
          <p:cNvPr id="90" name="Google Shape;90;p27"/>
          <p:cNvPicPr preferRelativeResize="0"/>
          <p:nvPr/>
        </p:nvPicPr>
        <p:blipFill rotWithShape="1">
          <a:blip r:embed="rId4">
            <a:alphaModFix/>
          </a:blip>
          <a:srcRect b="0" l="0" r="0" t="0"/>
          <a:stretch/>
        </p:blipFill>
        <p:spPr>
          <a:xfrm>
            <a:off x="9066362" y="389484"/>
            <a:ext cx="2743200" cy="989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1" name="Shape 91"/>
        <p:cNvGrpSpPr/>
        <p:nvPr/>
      </p:nvGrpSpPr>
      <p:grpSpPr>
        <a:xfrm>
          <a:off x="0" y="0"/>
          <a:ext cx="0" cy="0"/>
          <a:chOff x="0" y="0"/>
          <a:chExt cx="0" cy="0"/>
        </a:xfrm>
      </p:grpSpPr>
      <p:sp>
        <p:nvSpPr>
          <p:cNvPr id="92" name="Google Shape;9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7" name="Google Shape;97;p28"/>
          <p:cNvSpPr/>
          <p:nvPr/>
        </p:nvSpPr>
        <p:spPr>
          <a:xfrm rot="7200000">
            <a:off x="-1939115" y="-4144733"/>
            <a:ext cx="6325037" cy="5842034"/>
          </a:xfrm>
          <a:custGeom>
            <a:rect b="b" l="l" r="r" t="t"/>
            <a:pathLst>
              <a:path extrusionOk="0" h="5842034" w="6325037">
                <a:moveTo>
                  <a:pt x="0" y="0"/>
                </a:moveTo>
                <a:lnTo>
                  <a:pt x="6325037" y="0"/>
                </a:lnTo>
                <a:lnTo>
                  <a:pt x="6325037" y="5842034"/>
                </a:lnTo>
                <a:lnTo>
                  <a:pt x="0" y="5842034"/>
                </a:lnTo>
                <a:lnTo>
                  <a:pt x="0" y="0"/>
                </a:lnTo>
                <a:close/>
              </a:path>
            </a:pathLst>
          </a:custGeom>
          <a:blipFill rotWithShape="1">
            <a:blip r:embed="rId2">
              <a:alphaModFix amt="60000"/>
            </a:blip>
            <a:stretch>
              <a:fillRect b="0" l="0" r="0" t="0"/>
            </a:stretch>
          </a:blipFill>
          <a:ln>
            <a:noFill/>
          </a:ln>
        </p:spPr>
      </p:sp>
      <p:sp>
        <p:nvSpPr>
          <p:cNvPr id="98" name="Google Shape;98;p28"/>
          <p:cNvSpPr/>
          <p:nvPr/>
        </p:nvSpPr>
        <p:spPr>
          <a:xfrm>
            <a:off x="-2604171" y="-3887593"/>
            <a:ext cx="6185571" cy="5713218"/>
          </a:xfrm>
          <a:custGeom>
            <a:rect b="b" l="l" r="r" t="t"/>
            <a:pathLst>
              <a:path extrusionOk="0" h="5713218" w="6185571">
                <a:moveTo>
                  <a:pt x="0" y="0"/>
                </a:moveTo>
                <a:lnTo>
                  <a:pt x="6185571" y="0"/>
                </a:lnTo>
                <a:lnTo>
                  <a:pt x="6185571" y="5713218"/>
                </a:lnTo>
                <a:lnTo>
                  <a:pt x="0" y="5713218"/>
                </a:lnTo>
                <a:lnTo>
                  <a:pt x="0" y="0"/>
                </a:lnTo>
                <a:close/>
              </a:path>
            </a:pathLst>
          </a:custGeom>
          <a:blipFill rotWithShape="1">
            <a:blip r:embed="rId3">
              <a:alphaModFix amt="60000"/>
            </a:blip>
            <a:stretch>
              <a:fillRect b="0" l="0" r="0" t="0"/>
            </a:stretch>
          </a:blipFill>
          <a:ln>
            <a:noFill/>
          </a:ln>
        </p:spPr>
      </p:sp>
      <p:sp>
        <p:nvSpPr>
          <p:cNvPr id="99" name="Google Shape;99;p28"/>
          <p:cNvSpPr/>
          <p:nvPr/>
        </p:nvSpPr>
        <p:spPr>
          <a:xfrm rot="7200000">
            <a:off x="9275656" y="4707313"/>
            <a:ext cx="6325037" cy="5842034"/>
          </a:xfrm>
          <a:custGeom>
            <a:rect b="b" l="l" r="r" t="t"/>
            <a:pathLst>
              <a:path extrusionOk="0" h="5842034" w="6325037">
                <a:moveTo>
                  <a:pt x="0" y="0"/>
                </a:moveTo>
                <a:lnTo>
                  <a:pt x="6325037" y="0"/>
                </a:lnTo>
                <a:lnTo>
                  <a:pt x="6325037" y="5842034"/>
                </a:lnTo>
                <a:lnTo>
                  <a:pt x="0" y="5842034"/>
                </a:lnTo>
                <a:lnTo>
                  <a:pt x="0" y="0"/>
                </a:lnTo>
                <a:close/>
              </a:path>
            </a:pathLst>
          </a:custGeom>
          <a:blipFill rotWithShape="1">
            <a:blip r:embed="rId2">
              <a:alphaModFix amt="60000"/>
            </a:blip>
            <a:stretch>
              <a:fillRect b="0" l="0" r="0" t="0"/>
            </a:stretch>
          </a:blipFill>
          <a:ln>
            <a:noFill/>
          </a:ln>
        </p:spPr>
      </p:sp>
      <p:sp>
        <p:nvSpPr>
          <p:cNvPr id="100" name="Google Shape;100;p28"/>
          <p:cNvSpPr/>
          <p:nvPr/>
        </p:nvSpPr>
        <p:spPr>
          <a:xfrm>
            <a:off x="8610600" y="4964453"/>
            <a:ext cx="6185571" cy="5713218"/>
          </a:xfrm>
          <a:custGeom>
            <a:rect b="b" l="l" r="r" t="t"/>
            <a:pathLst>
              <a:path extrusionOk="0" h="5713218" w="6185571">
                <a:moveTo>
                  <a:pt x="0" y="0"/>
                </a:moveTo>
                <a:lnTo>
                  <a:pt x="6185571" y="0"/>
                </a:lnTo>
                <a:lnTo>
                  <a:pt x="6185571" y="5713218"/>
                </a:lnTo>
                <a:lnTo>
                  <a:pt x="0" y="5713218"/>
                </a:lnTo>
                <a:lnTo>
                  <a:pt x="0" y="0"/>
                </a:lnTo>
                <a:close/>
              </a:path>
            </a:pathLst>
          </a:custGeom>
          <a:blipFill rotWithShape="1">
            <a:blip r:embed="rId3">
              <a:alphaModFix amt="60000"/>
            </a:blip>
            <a:stretch>
              <a:fillRect b="0" l="0" r="0" t="0"/>
            </a:stretch>
          </a:blipFill>
          <a:ln>
            <a:noFill/>
          </a:ln>
        </p:spPr>
      </p:sp>
      <p:pic>
        <p:nvPicPr>
          <p:cNvPr id="101" name="Google Shape;101;p28"/>
          <p:cNvPicPr preferRelativeResize="0"/>
          <p:nvPr/>
        </p:nvPicPr>
        <p:blipFill rotWithShape="1">
          <a:blip r:embed="rId4">
            <a:alphaModFix/>
          </a:blip>
          <a:srcRect b="0" l="0" r="0" t="0"/>
          <a:stretch/>
        </p:blipFill>
        <p:spPr>
          <a:xfrm>
            <a:off x="9066362" y="389484"/>
            <a:ext cx="2743200" cy="9894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2" name="Shape 102"/>
        <p:cNvGrpSpPr/>
        <p:nvPr/>
      </p:nvGrpSpPr>
      <p:grpSpPr>
        <a:xfrm>
          <a:off x="0" y="0"/>
          <a:ext cx="0" cy="0"/>
          <a:chOff x="0" y="0"/>
          <a:chExt cx="0" cy="0"/>
        </a:xfrm>
      </p:grpSpPr>
      <p:sp>
        <p:nvSpPr>
          <p:cNvPr id="103" name="Google Shape;10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29"/>
          <p:cNvSpPr/>
          <p:nvPr/>
        </p:nvSpPr>
        <p:spPr>
          <a:xfrm rot="7200000">
            <a:off x="-4562149" y="-2006617"/>
            <a:ext cx="6325037" cy="5842034"/>
          </a:xfrm>
          <a:custGeom>
            <a:rect b="b" l="l" r="r" t="t"/>
            <a:pathLst>
              <a:path extrusionOk="0" h="5842034" w="6325037">
                <a:moveTo>
                  <a:pt x="0" y="0"/>
                </a:moveTo>
                <a:lnTo>
                  <a:pt x="6325037" y="0"/>
                </a:lnTo>
                <a:lnTo>
                  <a:pt x="6325037" y="5842034"/>
                </a:lnTo>
                <a:lnTo>
                  <a:pt x="0" y="5842034"/>
                </a:lnTo>
                <a:lnTo>
                  <a:pt x="0" y="0"/>
                </a:lnTo>
                <a:close/>
              </a:path>
            </a:pathLst>
          </a:custGeom>
          <a:blipFill rotWithShape="1">
            <a:blip r:embed="rId2">
              <a:alphaModFix amt="60000"/>
            </a:blip>
            <a:stretch>
              <a:fillRect b="0" l="0" r="0" t="0"/>
            </a:stretch>
          </a:blipFill>
          <a:ln>
            <a:noFill/>
          </a:ln>
        </p:spPr>
      </p:sp>
      <p:sp>
        <p:nvSpPr>
          <p:cNvPr id="110" name="Google Shape;110;p29"/>
          <p:cNvSpPr/>
          <p:nvPr/>
        </p:nvSpPr>
        <p:spPr>
          <a:xfrm>
            <a:off x="-5227205" y="-1749477"/>
            <a:ext cx="6185571" cy="5713218"/>
          </a:xfrm>
          <a:custGeom>
            <a:rect b="b" l="l" r="r" t="t"/>
            <a:pathLst>
              <a:path extrusionOk="0" h="5713218" w="6185571">
                <a:moveTo>
                  <a:pt x="0" y="0"/>
                </a:moveTo>
                <a:lnTo>
                  <a:pt x="6185571" y="0"/>
                </a:lnTo>
                <a:lnTo>
                  <a:pt x="6185571" y="5713218"/>
                </a:lnTo>
                <a:lnTo>
                  <a:pt x="0" y="5713218"/>
                </a:lnTo>
                <a:lnTo>
                  <a:pt x="0" y="0"/>
                </a:lnTo>
                <a:close/>
              </a:path>
            </a:pathLst>
          </a:custGeom>
          <a:blipFill rotWithShape="1">
            <a:blip r:embed="rId3">
              <a:alphaModFix amt="60000"/>
            </a:blip>
            <a:stretch>
              <a:fillRect b="0" l="0" r="0" t="0"/>
            </a:stretch>
          </a:blipFill>
          <a:ln>
            <a:noFill/>
          </a:ln>
        </p:spPr>
      </p:sp>
      <p:sp>
        <p:nvSpPr>
          <p:cNvPr id="111" name="Google Shape;111;p29"/>
          <p:cNvSpPr/>
          <p:nvPr/>
        </p:nvSpPr>
        <p:spPr>
          <a:xfrm rot="7200000">
            <a:off x="9725125" y="4856590"/>
            <a:ext cx="6325037" cy="5842034"/>
          </a:xfrm>
          <a:custGeom>
            <a:rect b="b" l="l" r="r" t="t"/>
            <a:pathLst>
              <a:path extrusionOk="0" h="5842034" w="6325037">
                <a:moveTo>
                  <a:pt x="0" y="0"/>
                </a:moveTo>
                <a:lnTo>
                  <a:pt x="6325037" y="0"/>
                </a:lnTo>
                <a:lnTo>
                  <a:pt x="6325037" y="5842034"/>
                </a:lnTo>
                <a:lnTo>
                  <a:pt x="0" y="5842034"/>
                </a:lnTo>
                <a:lnTo>
                  <a:pt x="0" y="0"/>
                </a:lnTo>
                <a:close/>
              </a:path>
            </a:pathLst>
          </a:custGeom>
          <a:blipFill rotWithShape="1">
            <a:blip r:embed="rId2">
              <a:alphaModFix amt="60000"/>
            </a:blip>
            <a:stretch>
              <a:fillRect b="0" l="0" r="0" t="0"/>
            </a:stretch>
          </a:blipFill>
          <a:ln>
            <a:noFill/>
          </a:ln>
        </p:spPr>
      </p:sp>
      <p:sp>
        <p:nvSpPr>
          <p:cNvPr id="112" name="Google Shape;112;p29"/>
          <p:cNvSpPr/>
          <p:nvPr/>
        </p:nvSpPr>
        <p:spPr>
          <a:xfrm>
            <a:off x="9060069" y="5113730"/>
            <a:ext cx="6185571" cy="5713218"/>
          </a:xfrm>
          <a:custGeom>
            <a:rect b="b" l="l" r="r" t="t"/>
            <a:pathLst>
              <a:path extrusionOk="0" h="5713218" w="6185571">
                <a:moveTo>
                  <a:pt x="0" y="0"/>
                </a:moveTo>
                <a:lnTo>
                  <a:pt x="6185571" y="0"/>
                </a:lnTo>
                <a:lnTo>
                  <a:pt x="6185571" y="5713218"/>
                </a:lnTo>
                <a:lnTo>
                  <a:pt x="0" y="5713218"/>
                </a:lnTo>
                <a:lnTo>
                  <a:pt x="0" y="0"/>
                </a:lnTo>
                <a:close/>
              </a:path>
            </a:pathLst>
          </a:custGeom>
          <a:blipFill rotWithShape="1">
            <a:blip r:embed="rId3">
              <a:alphaModFix amt="60000"/>
            </a:blip>
            <a:stretch>
              <a:fillRect b="0" l="0" r="0" t="0"/>
            </a:stretch>
          </a:blipFill>
          <a:ln>
            <a:noFill/>
          </a:ln>
        </p:spPr>
      </p:sp>
      <p:pic>
        <p:nvPicPr>
          <p:cNvPr id="113" name="Google Shape;113;p29"/>
          <p:cNvPicPr preferRelativeResize="0"/>
          <p:nvPr/>
        </p:nvPicPr>
        <p:blipFill rotWithShape="1">
          <a:blip r:embed="rId4">
            <a:alphaModFix/>
          </a:blip>
          <a:srcRect b="0" l="0" r="0" t="0"/>
          <a:stretch/>
        </p:blipFill>
        <p:spPr>
          <a:xfrm>
            <a:off x="9066362" y="389484"/>
            <a:ext cx="2743200" cy="989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mparison">
  <p:cSld name="3_Comparison">
    <p:spTree>
      <p:nvGrpSpPr>
        <p:cNvPr id="114" name="Shape 114"/>
        <p:cNvGrpSpPr/>
        <p:nvPr/>
      </p:nvGrpSpPr>
      <p:grpSpPr>
        <a:xfrm>
          <a:off x="0" y="0"/>
          <a:ext cx="0" cy="0"/>
          <a:chOff x="0" y="0"/>
          <a:chExt cx="0" cy="0"/>
        </a:xfrm>
      </p:grpSpPr>
      <p:sp>
        <p:nvSpPr>
          <p:cNvPr id="115" name="Google Shape;115;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0"/>
          <p:cNvSpPr txBox="1"/>
          <p:nvPr>
            <p:ph idx="1" type="body"/>
          </p:nvPr>
        </p:nvSpPr>
        <p:spPr>
          <a:xfrm>
            <a:off x="836612" y="1885705"/>
            <a:ext cx="10518776" cy="430395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20" name="Google Shape;120;p30"/>
          <p:cNvSpPr/>
          <p:nvPr/>
        </p:nvSpPr>
        <p:spPr>
          <a:xfrm rot="8955689">
            <a:off x="403240" y="5884782"/>
            <a:ext cx="4899630" cy="4835391"/>
          </a:xfrm>
          <a:custGeom>
            <a:rect b="b" l="l" r="r" t="t"/>
            <a:pathLst>
              <a:path extrusionOk="0" h="2999135" w="3247095">
                <a:moveTo>
                  <a:pt x="0" y="0"/>
                </a:moveTo>
                <a:lnTo>
                  <a:pt x="3247095" y="0"/>
                </a:lnTo>
                <a:lnTo>
                  <a:pt x="3247095" y="2999135"/>
                </a:lnTo>
                <a:lnTo>
                  <a:pt x="0" y="2999135"/>
                </a:lnTo>
                <a:lnTo>
                  <a:pt x="0" y="0"/>
                </a:lnTo>
                <a:close/>
              </a:path>
            </a:pathLst>
          </a:custGeom>
          <a:blipFill rotWithShape="1">
            <a:blip r:embed="rId2">
              <a:alphaModFix amt="60000"/>
            </a:blip>
            <a:stretch>
              <a:fillRect b="0" l="0" r="0" t="0"/>
            </a:stretch>
          </a:blipFill>
          <a:ln>
            <a:noFill/>
          </a:ln>
        </p:spPr>
      </p:sp>
      <p:sp>
        <p:nvSpPr>
          <p:cNvPr id="121" name="Google Shape;121;p30"/>
          <p:cNvSpPr/>
          <p:nvPr/>
        </p:nvSpPr>
        <p:spPr>
          <a:xfrm rot="-5444310">
            <a:off x="-1961223" y="5073433"/>
            <a:ext cx="4684447" cy="5431750"/>
          </a:xfrm>
          <a:custGeom>
            <a:rect b="b" l="l" r="r" t="t"/>
            <a:pathLst>
              <a:path extrusionOk="0" h="3066757" w="3320308">
                <a:moveTo>
                  <a:pt x="0" y="0"/>
                </a:moveTo>
                <a:lnTo>
                  <a:pt x="3320308" y="0"/>
                </a:lnTo>
                <a:lnTo>
                  <a:pt x="3320308" y="3066757"/>
                </a:lnTo>
                <a:lnTo>
                  <a:pt x="0" y="3066757"/>
                </a:lnTo>
                <a:lnTo>
                  <a:pt x="0" y="0"/>
                </a:lnTo>
                <a:close/>
              </a:path>
            </a:pathLst>
          </a:custGeom>
          <a:blipFill rotWithShape="1">
            <a:blip r:embed="rId3">
              <a:alphaModFix amt="60000"/>
            </a:blip>
            <a:stretch>
              <a:fillRect b="0" l="0" r="0" t="0"/>
            </a:stretch>
          </a:blipFill>
          <a:ln>
            <a:noFill/>
          </a:ln>
        </p:spPr>
      </p:sp>
      <p:sp>
        <p:nvSpPr>
          <p:cNvPr id="122" name="Google Shape;122;p30"/>
          <p:cNvSpPr/>
          <p:nvPr/>
        </p:nvSpPr>
        <p:spPr>
          <a:xfrm rot="8955689">
            <a:off x="8818407" y="-3242803"/>
            <a:ext cx="4899630" cy="4835391"/>
          </a:xfrm>
          <a:custGeom>
            <a:rect b="b" l="l" r="r" t="t"/>
            <a:pathLst>
              <a:path extrusionOk="0" h="2999135" w="3247095">
                <a:moveTo>
                  <a:pt x="0" y="0"/>
                </a:moveTo>
                <a:lnTo>
                  <a:pt x="3247095" y="0"/>
                </a:lnTo>
                <a:lnTo>
                  <a:pt x="3247095" y="2999135"/>
                </a:lnTo>
                <a:lnTo>
                  <a:pt x="0" y="2999135"/>
                </a:lnTo>
                <a:lnTo>
                  <a:pt x="0" y="0"/>
                </a:lnTo>
                <a:close/>
              </a:path>
            </a:pathLst>
          </a:custGeom>
          <a:blipFill rotWithShape="1">
            <a:blip r:embed="rId2">
              <a:alphaModFix amt="60000"/>
            </a:blip>
            <a:stretch>
              <a:fillRect b="0" l="0" r="0" t="0"/>
            </a:stretch>
          </a:blipFill>
          <a:ln>
            <a:noFill/>
          </a:ln>
        </p:spPr>
      </p:sp>
      <p:sp>
        <p:nvSpPr>
          <p:cNvPr id="123" name="Google Shape;123;p30"/>
          <p:cNvSpPr/>
          <p:nvPr/>
        </p:nvSpPr>
        <p:spPr>
          <a:xfrm rot="-5444310">
            <a:off x="6453944" y="-4054152"/>
            <a:ext cx="4684447" cy="5431750"/>
          </a:xfrm>
          <a:custGeom>
            <a:rect b="b" l="l" r="r" t="t"/>
            <a:pathLst>
              <a:path extrusionOk="0" h="3066757" w="3320308">
                <a:moveTo>
                  <a:pt x="0" y="0"/>
                </a:moveTo>
                <a:lnTo>
                  <a:pt x="3320308" y="0"/>
                </a:lnTo>
                <a:lnTo>
                  <a:pt x="3320308" y="3066757"/>
                </a:lnTo>
                <a:lnTo>
                  <a:pt x="0" y="3066757"/>
                </a:lnTo>
                <a:lnTo>
                  <a:pt x="0" y="0"/>
                </a:lnTo>
                <a:close/>
              </a:path>
            </a:pathLst>
          </a:custGeom>
          <a:blipFill rotWithShape="1">
            <a:blip r:embed="rId3">
              <a:alphaModFix amt="60000"/>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7.jpg"/><Relationship Id="rId5" Type="http://schemas.openxmlformats.org/officeDocument/2006/relationships/image" Target="../media/image24.jpg"/><Relationship Id="rId6"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
          <p:cNvSpPr txBox="1"/>
          <p:nvPr>
            <p:ph type="ctrTitle"/>
          </p:nvPr>
        </p:nvSpPr>
        <p:spPr>
          <a:xfrm>
            <a:off x="3215729" y="1764407"/>
            <a:ext cx="5760846" cy="23103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5200"/>
              <a:buFont typeface="Arial"/>
              <a:buNone/>
            </a:pPr>
            <a:r>
              <a:rPr lang="en-GB" sz="5200">
                <a:solidFill>
                  <a:schemeClr val="dk2"/>
                </a:solidFill>
              </a:rPr>
              <a:t>Growing Philosophy in Your School</a:t>
            </a:r>
            <a:endParaRPr/>
          </a:p>
        </p:txBody>
      </p:sp>
      <p:sp>
        <p:nvSpPr>
          <p:cNvPr id="219" name="Google Shape;219;p1"/>
          <p:cNvSpPr txBox="1"/>
          <p:nvPr>
            <p:ph idx="1" type="subTitle"/>
          </p:nvPr>
        </p:nvSpPr>
        <p:spPr>
          <a:xfrm>
            <a:off x="3215729" y="4165152"/>
            <a:ext cx="5760846" cy="68207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2400"/>
              <a:buNone/>
            </a:pPr>
            <a:r>
              <a:rPr lang="en-GB">
                <a:solidFill>
                  <a:schemeClr val="dk2"/>
                </a:solidFill>
              </a:rPr>
              <a:t>Ellie Carne &amp; Jim Connolly </a:t>
            </a:r>
            <a:endParaRPr/>
          </a:p>
        </p:txBody>
      </p:sp>
      <p:pic>
        <p:nvPicPr>
          <p:cNvPr id="220" name="Google Shape;220;p1"/>
          <p:cNvPicPr preferRelativeResize="0"/>
          <p:nvPr/>
        </p:nvPicPr>
        <p:blipFill rotWithShape="1">
          <a:blip r:embed="rId3">
            <a:alphaModFix/>
          </a:blip>
          <a:srcRect b="0" l="0" r="0" t="0"/>
          <a:stretch/>
        </p:blipFill>
        <p:spPr>
          <a:xfrm>
            <a:off x="9066362" y="389484"/>
            <a:ext cx="2743200" cy="989448"/>
          </a:xfrm>
          <a:prstGeom prst="rect">
            <a:avLst/>
          </a:prstGeom>
          <a:noFill/>
          <a:ln>
            <a:noFill/>
          </a:ln>
        </p:spPr>
      </p:pic>
      <p:pic>
        <p:nvPicPr>
          <p:cNvPr descr="Saffron Walden County High donate PPE to the NHS - Support Saffron Walden" id="221" name="Google Shape;221;p1"/>
          <p:cNvPicPr preferRelativeResize="0"/>
          <p:nvPr/>
        </p:nvPicPr>
        <p:blipFill rotWithShape="1">
          <a:blip r:embed="rId4">
            <a:alphaModFix/>
          </a:blip>
          <a:srcRect b="16230" l="0" r="0" t="18084"/>
          <a:stretch/>
        </p:blipFill>
        <p:spPr>
          <a:xfrm>
            <a:off x="382438" y="453848"/>
            <a:ext cx="3290521" cy="9250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GCSE…?</a:t>
            </a:r>
            <a:endParaRPr/>
          </a:p>
        </p:txBody>
      </p:sp>
      <p:sp>
        <p:nvSpPr>
          <p:cNvPr id="291" name="Google Shape;29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Less easy within the context </a:t>
            </a:r>
            <a:endParaRPr/>
          </a:p>
          <a:p>
            <a:pPr indent="-228600" lvl="0" marL="228600" rtl="0" algn="l">
              <a:lnSpc>
                <a:spcPct val="90000"/>
              </a:lnSpc>
              <a:spcBef>
                <a:spcPts val="1000"/>
              </a:spcBef>
              <a:spcAft>
                <a:spcPts val="0"/>
              </a:spcAft>
              <a:buClr>
                <a:schemeClr val="dk1"/>
              </a:buClr>
              <a:buSzPts val="2800"/>
              <a:buChar char="•"/>
            </a:pPr>
            <a:r>
              <a:rPr lang="en-GB"/>
              <a:t>Not (currently) teaching the Philosophy units</a:t>
            </a:r>
            <a:endParaRPr/>
          </a:p>
          <a:p>
            <a:pPr indent="-228600" lvl="0" marL="228600" rtl="0" algn="l">
              <a:lnSpc>
                <a:spcPct val="90000"/>
              </a:lnSpc>
              <a:spcBef>
                <a:spcPts val="1000"/>
              </a:spcBef>
              <a:spcAft>
                <a:spcPts val="0"/>
              </a:spcAft>
              <a:buClr>
                <a:schemeClr val="dk1"/>
              </a:buClr>
              <a:buSzPts val="2800"/>
              <a:buChar char="•"/>
            </a:pPr>
            <a:r>
              <a:rPr lang="en-GB"/>
              <a:t>Focus on evaluative skills and analysis and evaluation of nuance within texts. </a:t>
            </a:r>
            <a:endParaRPr/>
          </a:p>
          <a:p>
            <a:pPr indent="-228600" lvl="0" marL="228600" rtl="0" algn="l">
              <a:lnSpc>
                <a:spcPct val="90000"/>
              </a:lnSpc>
              <a:spcBef>
                <a:spcPts val="1000"/>
              </a:spcBef>
              <a:spcAft>
                <a:spcPts val="0"/>
              </a:spcAft>
              <a:buClr>
                <a:schemeClr val="dk1"/>
              </a:buClr>
              <a:buSzPts val="2800"/>
              <a:buChar char="•"/>
            </a:pPr>
            <a:r>
              <a:rPr lang="en-GB"/>
              <a:t>Similar approaches to guided reading and clear lines of evaluation. </a:t>
            </a:r>
            <a:endParaRPr/>
          </a:p>
          <a:p>
            <a:pPr indent="-228600" lvl="0" marL="228600" rtl="0" algn="l">
              <a:lnSpc>
                <a:spcPct val="90000"/>
              </a:lnSpc>
              <a:spcBef>
                <a:spcPts val="1000"/>
              </a:spcBef>
              <a:spcAft>
                <a:spcPts val="0"/>
              </a:spcAft>
              <a:buClr>
                <a:schemeClr val="dk1"/>
              </a:buClr>
              <a:buSzPts val="2800"/>
              <a:buChar char="•"/>
            </a:pPr>
            <a:r>
              <a:rPr lang="en-GB"/>
              <a:t>Evaluation sheets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1"/>
          <p:cNvSpPr txBox="1"/>
          <p:nvPr>
            <p:ph type="title"/>
          </p:nvPr>
        </p:nvSpPr>
        <p:spPr>
          <a:xfrm>
            <a:off x="4495800" y="1797844"/>
            <a:ext cx="6858000" cy="132556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5200"/>
              <a:buFont typeface="Arial"/>
              <a:buNone/>
            </a:pPr>
            <a:r>
              <a:rPr lang="en-GB" sz="5200">
                <a:solidFill>
                  <a:schemeClr val="dk2"/>
                </a:solidFill>
                <a:latin typeface="Arial"/>
                <a:ea typeface="Arial"/>
                <a:cs typeface="Arial"/>
                <a:sym typeface="Arial"/>
              </a:rPr>
              <a:t>Jim at WHS</a:t>
            </a:r>
            <a:endParaRPr/>
          </a:p>
        </p:txBody>
      </p:sp>
      <p:sp>
        <p:nvSpPr>
          <p:cNvPr id="297" name="Google Shape;297;p11"/>
          <p:cNvSpPr txBox="1"/>
          <p:nvPr>
            <p:ph idx="1" type="body"/>
          </p:nvPr>
        </p:nvSpPr>
        <p:spPr>
          <a:xfrm>
            <a:off x="4495800" y="3253978"/>
            <a:ext cx="6858000" cy="990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2400"/>
              <a:buNone/>
            </a:pPr>
            <a:r>
              <a:rPr lang="en-GB" sz="2400">
                <a:solidFill>
                  <a:schemeClr val="dk2"/>
                </a:solidFill>
                <a:latin typeface="Arial"/>
                <a:ea typeface="Arial"/>
                <a:cs typeface="Arial"/>
                <a:sym typeface="Arial"/>
              </a:rPr>
              <a:t>Content at every opportunity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2"/>
          <p:cNvSpPr txBox="1"/>
          <p:nvPr>
            <p:ph type="title"/>
          </p:nvPr>
        </p:nvSpPr>
        <p:spPr>
          <a:xfrm>
            <a:off x="4780546" y="18255"/>
            <a:ext cx="638074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The long view</a:t>
            </a:r>
            <a:endParaRPr/>
          </a:p>
        </p:txBody>
      </p:sp>
      <p:sp>
        <p:nvSpPr>
          <p:cNvPr id="303" name="Google Shape;303;p12"/>
          <p:cNvSpPr txBox="1"/>
          <p:nvPr>
            <p:ph idx="1" type="body"/>
          </p:nvPr>
        </p:nvSpPr>
        <p:spPr>
          <a:xfrm>
            <a:off x="4780546" y="1750161"/>
            <a:ext cx="6573253"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GB"/>
              <a:t>In 2014 we decided to make Philosophy an integral part of the Religious Studies curriculum.</a:t>
            </a:r>
            <a:endParaRPr/>
          </a:p>
          <a:p>
            <a:pPr indent="0" lvl="0" marL="0" rtl="0" algn="l">
              <a:lnSpc>
                <a:spcPct val="90000"/>
              </a:lnSpc>
              <a:spcBef>
                <a:spcPts val="1000"/>
              </a:spcBef>
              <a:spcAft>
                <a:spcPts val="0"/>
              </a:spcAft>
              <a:buClr>
                <a:schemeClr val="dk1"/>
              </a:buClr>
              <a:buSzPts val="2800"/>
              <a:buNone/>
            </a:pPr>
            <a:r>
              <a:rPr lang="en-GB"/>
              <a:t>We had lost our RS A-Level due to lack of numbers and we were struggling to develop a GCSE full course as all students completed the half course GCSE.</a:t>
            </a:r>
            <a:endParaRPr/>
          </a:p>
          <a:p>
            <a:pPr indent="0" lvl="0" marL="0" rtl="0" algn="l">
              <a:lnSpc>
                <a:spcPct val="90000"/>
              </a:lnSpc>
              <a:spcBef>
                <a:spcPts val="1000"/>
              </a:spcBef>
              <a:spcAft>
                <a:spcPts val="0"/>
              </a:spcAft>
              <a:buClr>
                <a:schemeClr val="dk1"/>
              </a:buClr>
              <a:buSzPts val="2800"/>
              <a:buNone/>
            </a:pPr>
            <a:r>
              <a:rPr lang="en-GB"/>
              <a:t>We needed to reinvigorate a department and curriculum which excited neither students nor teachers.</a:t>
            </a:r>
            <a:endParaRPr/>
          </a:p>
        </p:txBody>
      </p:sp>
      <p:pic>
        <p:nvPicPr>
          <p:cNvPr id="304" name="Google Shape;304;p12"/>
          <p:cNvPicPr preferRelativeResize="0"/>
          <p:nvPr/>
        </p:nvPicPr>
        <p:blipFill rotWithShape="1">
          <a:blip r:embed="rId3">
            <a:alphaModFix/>
          </a:blip>
          <a:srcRect b="0" l="0" r="0" t="0"/>
          <a:stretch/>
        </p:blipFill>
        <p:spPr>
          <a:xfrm>
            <a:off x="324050" y="0"/>
            <a:ext cx="3779521"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Going ‘all in’</a:t>
            </a:r>
            <a:endParaRPr/>
          </a:p>
        </p:txBody>
      </p:sp>
      <p:sp>
        <p:nvSpPr>
          <p:cNvPr id="310" name="Google Shape;310;p13"/>
          <p:cNvSpPr txBox="1"/>
          <p:nvPr>
            <p:ph idx="1" type="body"/>
          </p:nvPr>
        </p:nvSpPr>
        <p:spPr>
          <a:xfrm>
            <a:off x="164432" y="1690687"/>
            <a:ext cx="5546557" cy="506122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We decided that we were going to launch the Philosophy A Level.</a:t>
            </a:r>
            <a:endParaRPr/>
          </a:p>
          <a:p>
            <a:pPr indent="-228600" lvl="0" marL="228600" rtl="0" algn="l">
              <a:lnSpc>
                <a:spcPct val="90000"/>
              </a:lnSpc>
              <a:spcBef>
                <a:spcPts val="1000"/>
              </a:spcBef>
              <a:spcAft>
                <a:spcPts val="0"/>
              </a:spcAft>
              <a:buClr>
                <a:schemeClr val="dk1"/>
              </a:buClr>
              <a:buSzPts val="2800"/>
              <a:buChar char="•"/>
            </a:pPr>
            <a:r>
              <a:rPr lang="en-GB"/>
              <a:t>The aim was to have an intake equal or higher than all other humanities subjects.</a:t>
            </a:r>
            <a:endParaRPr/>
          </a:p>
          <a:p>
            <a:pPr indent="-228600" lvl="0" marL="228600" rtl="0" algn="l">
              <a:lnSpc>
                <a:spcPct val="90000"/>
              </a:lnSpc>
              <a:spcBef>
                <a:spcPts val="1000"/>
              </a:spcBef>
              <a:spcAft>
                <a:spcPts val="0"/>
              </a:spcAft>
              <a:buClr>
                <a:schemeClr val="dk1"/>
              </a:buClr>
              <a:buSzPts val="2800"/>
              <a:buChar char="•"/>
            </a:pPr>
            <a:r>
              <a:rPr lang="en-GB"/>
              <a:t>To achieve this we knew we needed to build pathways from Year 7 through to the 6</a:t>
            </a:r>
            <a:r>
              <a:rPr baseline="30000" lang="en-GB"/>
              <a:t>th</a:t>
            </a:r>
            <a:r>
              <a:rPr lang="en-GB"/>
              <a:t> form.</a:t>
            </a:r>
            <a:endParaRPr/>
          </a:p>
          <a:p>
            <a:pPr indent="-228600" lvl="0" marL="228600" rtl="0" algn="l">
              <a:lnSpc>
                <a:spcPct val="90000"/>
              </a:lnSpc>
              <a:spcBef>
                <a:spcPts val="1000"/>
              </a:spcBef>
              <a:spcAft>
                <a:spcPts val="0"/>
              </a:spcAft>
              <a:buClr>
                <a:schemeClr val="dk1"/>
              </a:buClr>
              <a:buSzPts val="2800"/>
              <a:buChar char="•"/>
            </a:pPr>
            <a:r>
              <a:rPr lang="en-GB"/>
              <a:t>We needed to do so in a way that built a culture that made Philosophy ‘normal’ in the school.</a:t>
            </a:r>
            <a:endParaRPr/>
          </a:p>
        </p:txBody>
      </p:sp>
      <p:pic>
        <p:nvPicPr>
          <p:cNvPr id="311" name="Google Shape;311;p13"/>
          <p:cNvPicPr preferRelativeResize="0"/>
          <p:nvPr/>
        </p:nvPicPr>
        <p:blipFill rotWithShape="1">
          <a:blip r:embed="rId3">
            <a:alphaModFix/>
          </a:blip>
          <a:srcRect b="9921" l="43947" r="27499" t="21740"/>
          <a:stretch/>
        </p:blipFill>
        <p:spPr>
          <a:xfrm rot="-1331714">
            <a:off x="5967663" y="545412"/>
            <a:ext cx="2658541" cy="3577390"/>
          </a:xfrm>
          <a:prstGeom prst="rect">
            <a:avLst/>
          </a:prstGeom>
          <a:noFill/>
          <a:ln>
            <a:noFill/>
          </a:ln>
        </p:spPr>
      </p:pic>
      <p:pic>
        <p:nvPicPr>
          <p:cNvPr id="312" name="Google Shape;312;p13"/>
          <p:cNvPicPr preferRelativeResize="0"/>
          <p:nvPr/>
        </p:nvPicPr>
        <p:blipFill rotWithShape="1">
          <a:blip r:embed="rId4">
            <a:alphaModFix/>
          </a:blip>
          <a:srcRect b="9688" l="40789" r="30131" t="21740"/>
          <a:stretch/>
        </p:blipFill>
        <p:spPr>
          <a:xfrm rot="1762801">
            <a:off x="8729999" y="2672337"/>
            <a:ext cx="2745646" cy="36401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4"/>
          <p:cNvSpPr txBox="1"/>
          <p:nvPr>
            <p:ph type="title"/>
          </p:nvPr>
        </p:nvSpPr>
        <p:spPr>
          <a:xfrm>
            <a:off x="838200" y="13635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Aligning with school priorities</a:t>
            </a:r>
            <a:endParaRPr/>
          </a:p>
        </p:txBody>
      </p:sp>
      <p:sp>
        <p:nvSpPr>
          <p:cNvPr id="318" name="Google Shape;318;p14"/>
          <p:cNvSpPr txBox="1"/>
          <p:nvPr>
            <p:ph idx="1" type="body"/>
          </p:nvPr>
        </p:nvSpPr>
        <p:spPr>
          <a:xfrm>
            <a:off x="130342" y="1488740"/>
            <a:ext cx="11931316" cy="523290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When the school revisited the </a:t>
            </a:r>
            <a:r>
              <a:rPr b="1" lang="en-GB"/>
              <a:t>homework</a:t>
            </a:r>
            <a:r>
              <a:rPr lang="en-GB"/>
              <a:t> policy we made our philosophy questions a model that could be shared with staff.</a:t>
            </a:r>
            <a:endParaRPr/>
          </a:p>
          <a:p>
            <a:pPr indent="-228600" lvl="0" marL="228600" rtl="0" algn="l">
              <a:lnSpc>
                <a:spcPct val="90000"/>
              </a:lnSpc>
              <a:spcBef>
                <a:spcPts val="1000"/>
              </a:spcBef>
              <a:spcAft>
                <a:spcPts val="0"/>
              </a:spcAft>
              <a:buClr>
                <a:schemeClr val="dk1"/>
              </a:buClr>
              <a:buSzPts val="2800"/>
              <a:buChar char="•"/>
            </a:pPr>
            <a:r>
              <a:rPr lang="en-GB"/>
              <a:t>When the school asked departments for Year </a:t>
            </a:r>
            <a:r>
              <a:rPr b="1" lang="en-GB"/>
              <a:t>5 and 6 taster lessons </a:t>
            </a:r>
            <a:r>
              <a:rPr lang="en-GB"/>
              <a:t>we made sure that it was a philosophy lesson.</a:t>
            </a:r>
            <a:endParaRPr/>
          </a:p>
          <a:p>
            <a:pPr indent="-228600" lvl="0" marL="228600" rtl="0" algn="l">
              <a:lnSpc>
                <a:spcPct val="90000"/>
              </a:lnSpc>
              <a:spcBef>
                <a:spcPts val="1000"/>
              </a:spcBef>
              <a:spcAft>
                <a:spcPts val="0"/>
              </a:spcAft>
              <a:buClr>
                <a:schemeClr val="dk1"/>
              </a:buClr>
              <a:buSzPts val="2800"/>
              <a:buChar char="•"/>
            </a:pPr>
            <a:r>
              <a:rPr lang="en-GB"/>
              <a:t>When the school wanted a focus on </a:t>
            </a:r>
            <a:r>
              <a:rPr b="1" lang="en-GB"/>
              <a:t>extended writing </a:t>
            </a:r>
            <a:r>
              <a:rPr lang="en-GB"/>
              <a:t>we put our model for developing A Level essay writing in the spotlight.</a:t>
            </a:r>
            <a:endParaRPr/>
          </a:p>
          <a:p>
            <a:pPr indent="-228600" lvl="0" marL="228600" rtl="0" algn="l">
              <a:lnSpc>
                <a:spcPct val="90000"/>
              </a:lnSpc>
              <a:spcBef>
                <a:spcPts val="1000"/>
              </a:spcBef>
              <a:spcAft>
                <a:spcPts val="0"/>
              </a:spcAft>
              <a:buClr>
                <a:schemeClr val="dk1"/>
              </a:buClr>
              <a:buSzPts val="2800"/>
              <a:buChar char="•"/>
            </a:pPr>
            <a:r>
              <a:rPr lang="en-GB"/>
              <a:t>When the school made </a:t>
            </a:r>
            <a:r>
              <a:rPr b="1" lang="en-GB"/>
              <a:t>oracy</a:t>
            </a:r>
            <a:r>
              <a:rPr lang="en-GB"/>
              <a:t> a school priority we shared material from P4C with staff that used examples of philosophical questions.</a:t>
            </a:r>
            <a:endParaRPr/>
          </a:p>
          <a:p>
            <a:pPr indent="-228600" lvl="0" marL="228600" rtl="0" algn="l">
              <a:lnSpc>
                <a:spcPct val="90000"/>
              </a:lnSpc>
              <a:spcBef>
                <a:spcPts val="1000"/>
              </a:spcBef>
              <a:spcAft>
                <a:spcPts val="0"/>
              </a:spcAft>
              <a:buClr>
                <a:schemeClr val="dk1"/>
              </a:buClr>
              <a:buSzPts val="2800"/>
              <a:buChar char="•"/>
            </a:pPr>
            <a:r>
              <a:rPr lang="en-GB"/>
              <a:t>When the school developed a ‘</a:t>
            </a:r>
            <a:r>
              <a:rPr b="1" lang="en-GB"/>
              <a:t>Creative Curriculum</a:t>
            </a:r>
            <a:r>
              <a:rPr lang="en-GB"/>
              <a:t>’ offer for Year 9 students we argued hard for PPE to be on the options.</a:t>
            </a:r>
            <a:endParaRPr/>
          </a:p>
          <a:p>
            <a:pPr indent="-228600" lvl="0" marL="228600" rtl="0" algn="l">
              <a:lnSpc>
                <a:spcPct val="90000"/>
              </a:lnSpc>
              <a:spcBef>
                <a:spcPts val="1000"/>
              </a:spcBef>
              <a:spcAft>
                <a:spcPts val="0"/>
              </a:spcAft>
              <a:buClr>
                <a:schemeClr val="dk1"/>
              </a:buClr>
              <a:buSzPts val="2800"/>
              <a:buChar char="•"/>
            </a:pPr>
            <a:r>
              <a:rPr lang="en-GB"/>
              <a:t>When the 6</a:t>
            </a:r>
            <a:r>
              <a:rPr baseline="30000" lang="en-GB"/>
              <a:t>th</a:t>
            </a:r>
            <a:r>
              <a:rPr lang="en-GB"/>
              <a:t> form wanted to add </a:t>
            </a:r>
            <a:r>
              <a:rPr b="1" lang="en-GB"/>
              <a:t>enrichment</a:t>
            </a:r>
            <a:r>
              <a:rPr lang="en-GB"/>
              <a:t> to each department we launched an independent summer research project for Year 12s which is presented in a TEDx format.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5"/>
          <p:cNvSpPr txBox="1"/>
          <p:nvPr>
            <p:ph type="title"/>
          </p:nvPr>
        </p:nvSpPr>
        <p:spPr>
          <a:xfrm>
            <a:off x="838200" y="365125"/>
            <a:ext cx="844296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GB" sz="4400">
                <a:latin typeface="Arial"/>
                <a:ea typeface="Arial"/>
                <a:cs typeface="Arial"/>
                <a:sym typeface="Arial"/>
              </a:rPr>
              <a:t>Which are the Year 12 projects and which questions come from Year 9?</a:t>
            </a:r>
            <a:endParaRPr/>
          </a:p>
        </p:txBody>
      </p:sp>
      <p:sp>
        <p:nvSpPr>
          <p:cNvPr id="324" name="Google Shape;324;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lnSpc>
                <a:spcPct val="90000"/>
              </a:lnSpc>
              <a:spcBef>
                <a:spcPts val="0"/>
              </a:spcBef>
              <a:spcAft>
                <a:spcPts val="0"/>
              </a:spcAft>
              <a:buClr>
                <a:schemeClr val="dk1"/>
              </a:buClr>
              <a:buSzPct val="100000"/>
              <a:buFont typeface="Arial"/>
              <a:buChar char="•"/>
            </a:pPr>
            <a:r>
              <a:rPr lang="en-GB" sz="2800"/>
              <a:t>Funeral archaeology: Graverobbing or science?</a:t>
            </a:r>
            <a:endParaRPr/>
          </a:p>
          <a:p>
            <a:pPr indent="-457200" lvl="0" marL="457200" rtl="0" algn="l">
              <a:lnSpc>
                <a:spcPct val="90000"/>
              </a:lnSpc>
              <a:spcBef>
                <a:spcPts val="1000"/>
              </a:spcBef>
              <a:spcAft>
                <a:spcPts val="0"/>
              </a:spcAft>
              <a:buClr>
                <a:schemeClr val="dk1"/>
              </a:buClr>
              <a:buSzPct val="100000"/>
              <a:buFont typeface="Arial"/>
              <a:buChar char="•"/>
            </a:pPr>
            <a:r>
              <a:rPr lang="en-GB" sz="2800"/>
              <a:t>What are memories?</a:t>
            </a:r>
            <a:endParaRPr/>
          </a:p>
          <a:p>
            <a:pPr indent="-457200" lvl="0" marL="457200" rtl="0" algn="l">
              <a:lnSpc>
                <a:spcPct val="90000"/>
              </a:lnSpc>
              <a:spcBef>
                <a:spcPts val="1000"/>
              </a:spcBef>
              <a:spcAft>
                <a:spcPts val="0"/>
              </a:spcAft>
              <a:buClr>
                <a:schemeClr val="dk1"/>
              </a:buClr>
              <a:buSzPct val="100000"/>
              <a:buFont typeface="Arial"/>
              <a:buChar char="•"/>
            </a:pPr>
            <a:r>
              <a:rPr lang="en-GB" sz="2800"/>
              <a:t>Are humans naturally evil?</a:t>
            </a:r>
            <a:endParaRPr/>
          </a:p>
          <a:p>
            <a:pPr indent="-457200" lvl="0" marL="457200" rtl="0" algn="l">
              <a:lnSpc>
                <a:spcPct val="90000"/>
              </a:lnSpc>
              <a:spcBef>
                <a:spcPts val="1000"/>
              </a:spcBef>
              <a:spcAft>
                <a:spcPts val="0"/>
              </a:spcAft>
              <a:buClr>
                <a:schemeClr val="dk1"/>
              </a:buClr>
              <a:buSzPct val="100000"/>
              <a:buFont typeface="Arial"/>
              <a:buChar char="•"/>
            </a:pPr>
            <a:r>
              <a:rPr lang="en-GB" sz="2800"/>
              <a:t>Why is football the ‘beautiful’ game?</a:t>
            </a:r>
            <a:endParaRPr/>
          </a:p>
          <a:p>
            <a:pPr indent="-457200" lvl="0" marL="457200" rtl="0" algn="l">
              <a:lnSpc>
                <a:spcPct val="90000"/>
              </a:lnSpc>
              <a:spcBef>
                <a:spcPts val="1000"/>
              </a:spcBef>
              <a:spcAft>
                <a:spcPts val="0"/>
              </a:spcAft>
              <a:buClr>
                <a:schemeClr val="dk1"/>
              </a:buClr>
              <a:buSzPct val="100000"/>
              <a:buFont typeface="Arial"/>
              <a:buChar char="•"/>
            </a:pPr>
            <a:r>
              <a:rPr lang="en-GB" sz="2800"/>
              <a:t>Is addiction good or bad?</a:t>
            </a:r>
            <a:endParaRPr/>
          </a:p>
          <a:p>
            <a:pPr indent="-457200" lvl="0" marL="457200" rtl="0" algn="l">
              <a:lnSpc>
                <a:spcPct val="90000"/>
              </a:lnSpc>
              <a:spcBef>
                <a:spcPts val="1000"/>
              </a:spcBef>
              <a:spcAft>
                <a:spcPts val="0"/>
              </a:spcAft>
              <a:buClr>
                <a:schemeClr val="dk1"/>
              </a:buClr>
              <a:buSzPct val="100000"/>
              <a:buFont typeface="Arial"/>
              <a:buChar char="•"/>
            </a:pPr>
            <a:r>
              <a:rPr lang="en-GB" sz="2800"/>
              <a:t>Are dolphins conscious?</a:t>
            </a:r>
            <a:endParaRPr/>
          </a:p>
          <a:p>
            <a:pPr indent="-457200" lvl="0" marL="457200" rtl="0" algn="l">
              <a:lnSpc>
                <a:spcPct val="90000"/>
              </a:lnSpc>
              <a:spcBef>
                <a:spcPts val="1000"/>
              </a:spcBef>
              <a:spcAft>
                <a:spcPts val="0"/>
              </a:spcAft>
              <a:buClr>
                <a:schemeClr val="dk1"/>
              </a:buClr>
              <a:buSzPct val="100000"/>
              <a:buFont typeface="Arial"/>
              <a:buChar char="•"/>
            </a:pPr>
            <a:r>
              <a:rPr lang="en-GB" sz="2800"/>
              <a:t>Is the ethics of care a preferable approach to androcentric traditional moral theory?</a:t>
            </a:r>
            <a:endParaRPr/>
          </a:p>
        </p:txBody>
      </p:sp>
      <p:sp>
        <p:nvSpPr>
          <p:cNvPr id="325" name="Google Shape;325;p15"/>
          <p:cNvSpPr txBox="1"/>
          <p:nvPr>
            <p:ph idx="2" type="body"/>
          </p:nvPr>
        </p:nvSpPr>
        <p:spPr>
          <a:xfrm>
            <a:off x="6544177"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lnSpc>
                <a:spcPct val="90000"/>
              </a:lnSpc>
              <a:spcBef>
                <a:spcPts val="0"/>
              </a:spcBef>
              <a:spcAft>
                <a:spcPts val="0"/>
              </a:spcAft>
              <a:buClr>
                <a:schemeClr val="dk1"/>
              </a:buClr>
              <a:buSzPct val="100000"/>
              <a:buFont typeface="Arial"/>
              <a:buChar char="•"/>
            </a:pPr>
            <a:r>
              <a:rPr lang="en-GB" sz="2800"/>
              <a:t>How could philosophical thinking change the world?</a:t>
            </a:r>
            <a:endParaRPr/>
          </a:p>
          <a:p>
            <a:pPr indent="-457200" lvl="0" marL="457200" rtl="0" algn="l">
              <a:lnSpc>
                <a:spcPct val="90000"/>
              </a:lnSpc>
              <a:spcBef>
                <a:spcPts val="1000"/>
              </a:spcBef>
              <a:spcAft>
                <a:spcPts val="0"/>
              </a:spcAft>
              <a:buClr>
                <a:schemeClr val="dk1"/>
              </a:buClr>
              <a:buSzPct val="100000"/>
              <a:buFont typeface="Arial"/>
              <a:buChar char="•"/>
            </a:pPr>
            <a:r>
              <a:rPr lang="en-GB" sz="2800"/>
              <a:t>Are you an N.P.C.?</a:t>
            </a:r>
            <a:endParaRPr/>
          </a:p>
          <a:p>
            <a:pPr indent="-457200" lvl="0" marL="457200" rtl="0" algn="l">
              <a:lnSpc>
                <a:spcPct val="90000"/>
              </a:lnSpc>
              <a:spcBef>
                <a:spcPts val="1000"/>
              </a:spcBef>
              <a:spcAft>
                <a:spcPts val="0"/>
              </a:spcAft>
              <a:buClr>
                <a:schemeClr val="dk1"/>
              </a:buClr>
              <a:buSzPct val="100000"/>
              <a:buFont typeface="Arial"/>
              <a:buChar char="•"/>
            </a:pPr>
            <a:r>
              <a:rPr lang="en-GB" sz="2800"/>
              <a:t>What is freedom?</a:t>
            </a:r>
            <a:endParaRPr/>
          </a:p>
          <a:p>
            <a:pPr indent="-457200" lvl="0" marL="457200" rtl="0" algn="l">
              <a:lnSpc>
                <a:spcPct val="90000"/>
              </a:lnSpc>
              <a:spcBef>
                <a:spcPts val="1000"/>
              </a:spcBef>
              <a:spcAft>
                <a:spcPts val="0"/>
              </a:spcAft>
              <a:buClr>
                <a:schemeClr val="dk1"/>
              </a:buClr>
              <a:buSzPct val="100000"/>
              <a:buFont typeface="Arial"/>
              <a:buChar char="•"/>
            </a:pPr>
            <a:r>
              <a:rPr lang="en-GB" sz="2800"/>
              <a:t>Morality: is it made up?</a:t>
            </a:r>
            <a:endParaRPr/>
          </a:p>
          <a:p>
            <a:pPr indent="-457200" lvl="0" marL="457200" rtl="0" algn="l">
              <a:lnSpc>
                <a:spcPct val="90000"/>
              </a:lnSpc>
              <a:spcBef>
                <a:spcPts val="1000"/>
              </a:spcBef>
              <a:spcAft>
                <a:spcPts val="0"/>
              </a:spcAft>
              <a:buClr>
                <a:schemeClr val="dk1"/>
              </a:buClr>
              <a:buSzPct val="100000"/>
              <a:buFont typeface="Arial"/>
              <a:buChar char="•"/>
            </a:pPr>
            <a:r>
              <a:rPr lang="en-GB" sz="2800"/>
              <a:t>How should we train young people for the future?</a:t>
            </a:r>
            <a:endParaRPr/>
          </a:p>
          <a:p>
            <a:pPr indent="-457200" lvl="0" marL="457200" rtl="0" algn="l">
              <a:lnSpc>
                <a:spcPct val="90000"/>
              </a:lnSpc>
              <a:spcBef>
                <a:spcPts val="1000"/>
              </a:spcBef>
              <a:spcAft>
                <a:spcPts val="0"/>
              </a:spcAft>
              <a:buClr>
                <a:schemeClr val="dk1"/>
              </a:buClr>
              <a:buSzPct val="100000"/>
              <a:buFont typeface="Arial"/>
              <a:buChar char="•"/>
            </a:pPr>
            <a:r>
              <a:rPr lang="en-GB" sz="2800"/>
              <a:t>Does rationalism or empiricism give the correct account of how we get knowledge?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The final steps</a:t>
            </a:r>
            <a:endParaRPr/>
          </a:p>
        </p:txBody>
      </p:sp>
      <p:sp>
        <p:nvSpPr>
          <p:cNvPr id="331" name="Google Shape;331;p16"/>
          <p:cNvSpPr txBox="1"/>
          <p:nvPr>
            <p:ph idx="1" type="body"/>
          </p:nvPr>
        </p:nvSpPr>
        <p:spPr>
          <a:xfrm>
            <a:off x="838199" y="1825625"/>
            <a:ext cx="10872537"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We now have a </a:t>
            </a:r>
            <a:r>
              <a:rPr b="1" lang="en-GB"/>
              <a:t>clear pathway </a:t>
            </a:r>
            <a:r>
              <a:rPr lang="en-GB"/>
              <a:t>within school established.</a:t>
            </a:r>
            <a:endParaRPr/>
          </a:p>
          <a:p>
            <a:pPr indent="-228600" lvl="0" marL="228600" rtl="0" algn="l">
              <a:lnSpc>
                <a:spcPct val="90000"/>
              </a:lnSpc>
              <a:spcBef>
                <a:spcPts val="1000"/>
              </a:spcBef>
              <a:spcAft>
                <a:spcPts val="0"/>
              </a:spcAft>
              <a:buClr>
                <a:schemeClr val="dk1"/>
              </a:buClr>
              <a:buSzPts val="2800"/>
              <a:buChar char="•"/>
            </a:pPr>
            <a:r>
              <a:rPr lang="en-GB"/>
              <a:t>We are </a:t>
            </a:r>
            <a:r>
              <a:rPr b="1" lang="en-GB"/>
              <a:t>developing links </a:t>
            </a:r>
            <a:r>
              <a:rPr lang="en-GB"/>
              <a:t>with other schools through our annual A Level Philosophy and RS conference at Carlisle Cathedral.</a:t>
            </a:r>
            <a:endParaRPr/>
          </a:p>
          <a:p>
            <a:pPr indent="-228600" lvl="0" marL="228600" rtl="0" algn="l">
              <a:lnSpc>
                <a:spcPct val="90000"/>
              </a:lnSpc>
              <a:spcBef>
                <a:spcPts val="1000"/>
              </a:spcBef>
              <a:spcAft>
                <a:spcPts val="0"/>
              </a:spcAft>
              <a:buClr>
                <a:schemeClr val="dk1"/>
              </a:buClr>
              <a:buSzPts val="2800"/>
              <a:buChar char="•"/>
            </a:pPr>
            <a:r>
              <a:rPr lang="en-GB"/>
              <a:t>We have had </a:t>
            </a:r>
            <a:r>
              <a:rPr b="1" lang="en-GB"/>
              <a:t>ex A-Level students return </a:t>
            </a:r>
            <a:r>
              <a:rPr lang="en-GB"/>
              <a:t>to run sessions with current students on University life and share their Year 12 research projects with the ‘next generation’.</a:t>
            </a:r>
            <a:endParaRPr/>
          </a:p>
          <a:p>
            <a:pPr indent="-228600" lvl="0" marL="228600" rtl="0" algn="l">
              <a:lnSpc>
                <a:spcPct val="90000"/>
              </a:lnSpc>
              <a:spcBef>
                <a:spcPts val="1000"/>
              </a:spcBef>
              <a:spcAft>
                <a:spcPts val="0"/>
              </a:spcAft>
              <a:buClr>
                <a:schemeClr val="dk1"/>
              </a:buClr>
              <a:buSzPts val="2800"/>
              <a:buChar char="•"/>
            </a:pPr>
            <a:r>
              <a:rPr lang="en-GB"/>
              <a:t>The hope is that from 2024 we will mark the 10</a:t>
            </a:r>
            <a:r>
              <a:rPr baseline="30000" lang="en-GB"/>
              <a:t>th</a:t>
            </a:r>
            <a:r>
              <a:rPr lang="en-GB"/>
              <a:t> anniversary of Philosophy at WHS with the creation of a formal </a:t>
            </a:r>
            <a:r>
              <a:rPr b="1" lang="en-GB"/>
              <a:t>Old Scholar’s network.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8"/>
          <p:cNvSpPr txBox="1"/>
          <p:nvPr>
            <p:ph type="title"/>
          </p:nvPr>
        </p:nvSpPr>
        <p:spPr>
          <a:xfrm>
            <a:off x="3866148" y="221426"/>
            <a:ext cx="535806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The single best thing we have done</a:t>
            </a:r>
            <a:endParaRPr/>
          </a:p>
        </p:txBody>
      </p:sp>
      <p:sp>
        <p:nvSpPr>
          <p:cNvPr id="337" name="Google Shape;337;p18"/>
          <p:cNvSpPr txBox="1"/>
          <p:nvPr>
            <p:ph idx="1" type="body"/>
          </p:nvPr>
        </p:nvSpPr>
        <p:spPr>
          <a:xfrm>
            <a:off x="4010526" y="1981621"/>
            <a:ext cx="8181474"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u="sng"/>
              <a:t>Key Stage 3 homework </a:t>
            </a:r>
            <a:endParaRPr/>
          </a:p>
          <a:p>
            <a:pPr indent="-228600" lvl="0" marL="228600" rtl="0" algn="l">
              <a:lnSpc>
                <a:spcPct val="90000"/>
              </a:lnSpc>
              <a:spcBef>
                <a:spcPts val="1000"/>
              </a:spcBef>
              <a:spcAft>
                <a:spcPts val="0"/>
              </a:spcAft>
              <a:buClr>
                <a:schemeClr val="dk1"/>
              </a:buClr>
              <a:buSzPts val="2800"/>
              <a:buChar char="•"/>
            </a:pPr>
            <a:r>
              <a:rPr lang="en-GB"/>
              <a:t>One question each week developed from Ian Gilbert’s ‘Thunks’</a:t>
            </a:r>
            <a:endParaRPr/>
          </a:p>
          <a:p>
            <a:pPr indent="-228600" lvl="0" marL="228600" rtl="0" algn="l">
              <a:lnSpc>
                <a:spcPct val="90000"/>
              </a:lnSpc>
              <a:spcBef>
                <a:spcPts val="1000"/>
              </a:spcBef>
              <a:spcAft>
                <a:spcPts val="0"/>
              </a:spcAft>
              <a:buClr>
                <a:schemeClr val="dk1"/>
              </a:buClr>
              <a:buSzPts val="2800"/>
              <a:buChar char="•"/>
            </a:pPr>
            <a:r>
              <a:rPr lang="en-GB"/>
              <a:t>To be discussed with parents and recorded in their journal</a:t>
            </a:r>
            <a:endParaRPr/>
          </a:p>
          <a:p>
            <a:pPr indent="-228600" lvl="0" marL="228600" rtl="0" algn="l">
              <a:lnSpc>
                <a:spcPct val="90000"/>
              </a:lnSpc>
              <a:spcBef>
                <a:spcPts val="1000"/>
              </a:spcBef>
              <a:spcAft>
                <a:spcPts val="0"/>
              </a:spcAft>
              <a:buClr>
                <a:schemeClr val="dk1"/>
              </a:buClr>
              <a:buSzPts val="2800"/>
              <a:buChar char="•"/>
            </a:pPr>
            <a:r>
              <a:rPr lang="en-GB"/>
              <a:t>Every student prepares to feedback their response at the start of every lesson.</a:t>
            </a:r>
            <a:endParaRPr/>
          </a:p>
          <a:p>
            <a:pPr indent="-228600" lvl="0" marL="228600" rtl="0" algn="l">
              <a:lnSpc>
                <a:spcPct val="90000"/>
              </a:lnSpc>
              <a:spcBef>
                <a:spcPts val="1000"/>
              </a:spcBef>
              <a:spcAft>
                <a:spcPts val="0"/>
              </a:spcAft>
              <a:buClr>
                <a:schemeClr val="dk1"/>
              </a:buClr>
              <a:buSzPts val="2800"/>
              <a:buChar char="•"/>
            </a:pPr>
            <a:r>
              <a:rPr lang="en-GB"/>
              <a:t>It transformed the relationship we had with students, engaged parents and gave our department a personality within the school.</a:t>
            </a:r>
            <a:endParaRPr/>
          </a:p>
        </p:txBody>
      </p:sp>
      <p:sp>
        <p:nvSpPr>
          <p:cNvPr id="338" name="Google Shape;338;p18"/>
          <p:cNvSpPr/>
          <p:nvPr/>
        </p:nvSpPr>
        <p:spPr>
          <a:xfrm>
            <a:off x="174458" y="80933"/>
            <a:ext cx="3691690" cy="6555641"/>
          </a:xfrm>
          <a:prstGeom prst="rect">
            <a:avLst/>
          </a:prstGeom>
          <a:solidFill>
            <a:srgbClr val="5C88C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800" u="none" cap="none" strike="noStrike">
                <a:solidFill>
                  <a:schemeClr val="lt1"/>
                </a:solidFill>
                <a:latin typeface="Arial"/>
                <a:ea typeface="Arial"/>
                <a:cs typeface="Arial"/>
                <a:sym typeface="Arial"/>
              </a:rPr>
              <a:t>What colour might a zebra </a:t>
            </a:r>
            <a:endParaRPr/>
          </a:p>
          <a:p>
            <a:pPr indent="0" lvl="0" marL="0" marR="0" rtl="0" algn="ctr">
              <a:spcBef>
                <a:spcPts val="0"/>
              </a:spcBef>
              <a:spcAft>
                <a:spcPts val="0"/>
              </a:spcAft>
              <a:buNone/>
            </a:pPr>
            <a:r>
              <a:rPr b="0" i="0" lang="en-GB" sz="2800" u="none" cap="none" strike="noStrike">
                <a:solidFill>
                  <a:schemeClr val="lt1"/>
                </a:solidFill>
                <a:latin typeface="Arial"/>
                <a:ea typeface="Arial"/>
                <a:cs typeface="Arial"/>
                <a:sym typeface="Arial"/>
              </a:rPr>
              <a:t>be without it’s stripes?</a:t>
            </a:r>
            <a:endParaRPr/>
          </a:p>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en-GB" sz="2800" u="none" cap="none" strike="noStrike">
                <a:solidFill>
                  <a:schemeClr val="lt1"/>
                </a:solidFill>
                <a:latin typeface="Arial"/>
                <a:ea typeface="Arial"/>
                <a:cs typeface="Arial"/>
                <a:sym typeface="Arial"/>
              </a:rPr>
              <a:t>Do all Mars Bars taste the same?</a:t>
            </a:r>
            <a:endParaRPr/>
          </a:p>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en-GB" sz="2800" u="none" cap="none" strike="noStrike">
                <a:solidFill>
                  <a:schemeClr val="lt1"/>
                </a:solidFill>
                <a:latin typeface="Arial"/>
                <a:ea typeface="Arial"/>
                <a:cs typeface="Arial"/>
                <a:sym typeface="Arial"/>
              </a:rPr>
              <a:t>Was Thanos right?</a:t>
            </a:r>
            <a:endParaRPr/>
          </a:p>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en-GB" sz="2800" u="none" cap="none" strike="noStrike">
                <a:solidFill>
                  <a:schemeClr val="lt1"/>
                </a:solidFill>
                <a:latin typeface="Arial"/>
                <a:ea typeface="Arial"/>
                <a:cs typeface="Arial"/>
                <a:sym typeface="Arial"/>
              </a:rPr>
              <a:t>Is it ever right to bully a bully?</a:t>
            </a:r>
            <a:endParaRPr/>
          </a:p>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en-GB" sz="2800" u="none" cap="none" strike="noStrike">
                <a:solidFill>
                  <a:schemeClr val="lt1"/>
                </a:solidFill>
                <a:latin typeface="Arial"/>
                <a:ea typeface="Arial"/>
                <a:cs typeface="Arial"/>
                <a:sym typeface="Arial"/>
              </a:rPr>
              <a:t>Are questions or answers more important?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Key take aways</a:t>
            </a:r>
            <a:endParaRPr/>
          </a:p>
        </p:txBody>
      </p:sp>
      <p:sp>
        <p:nvSpPr>
          <p:cNvPr id="344" name="Google Shape;344;p19"/>
          <p:cNvSpPr txBox="1"/>
          <p:nvPr>
            <p:ph idx="1" type="body"/>
          </p:nvPr>
        </p:nvSpPr>
        <p:spPr>
          <a:xfrm>
            <a:off x="836612" y="1885705"/>
            <a:ext cx="10518776" cy="430395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Do what works for your context</a:t>
            </a:r>
            <a:endParaRPr/>
          </a:p>
          <a:p>
            <a:pPr indent="-228600" lvl="0" marL="228600" rtl="0" algn="l">
              <a:lnSpc>
                <a:spcPct val="90000"/>
              </a:lnSpc>
              <a:spcBef>
                <a:spcPts val="1000"/>
              </a:spcBef>
              <a:spcAft>
                <a:spcPts val="0"/>
              </a:spcAft>
              <a:buClr>
                <a:schemeClr val="dk1"/>
              </a:buClr>
              <a:buSzPts val="2800"/>
              <a:buChar char="•"/>
            </a:pPr>
            <a:r>
              <a:rPr lang="en-GB"/>
              <a:t>Be ambitious! </a:t>
            </a:r>
            <a:endParaRPr/>
          </a:p>
          <a:p>
            <a:pPr indent="-228600" lvl="0" marL="228600" rtl="0" algn="l">
              <a:lnSpc>
                <a:spcPct val="90000"/>
              </a:lnSpc>
              <a:spcBef>
                <a:spcPts val="1000"/>
              </a:spcBef>
              <a:spcAft>
                <a:spcPts val="0"/>
              </a:spcAft>
              <a:buClr>
                <a:schemeClr val="dk1"/>
              </a:buClr>
              <a:buSzPts val="2800"/>
              <a:buChar char="•"/>
            </a:pPr>
            <a:r>
              <a:rPr lang="en-GB"/>
              <a:t>Constant progress is better than everything all at once and burning out.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Questions and Discussion</a:t>
            </a:r>
            <a:endParaRPr/>
          </a:p>
        </p:txBody>
      </p:sp>
      <p:sp>
        <p:nvSpPr>
          <p:cNvPr id="350" name="Google Shape;350;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Similar contexts, different approaches</a:t>
            </a:r>
            <a:endParaRPr/>
          </a:p>
        </p:txBody>
      </p:sp>
      <p:sp>
        <p:nvSpPr>
          <p:cNvPr id="227" name="Google Shape;227;p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GB"/>
              <a:t>Ellie</a:t>
            </a:r>
            <a:endParaRPr/>
          </a:p>
        </p:txBody>
      </p:sp>
      <p:sp>
        <p:nvSpPr>
          <p:cNvPr id="228" name="Google Shape;228;p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Large secondary</a:t>
            </a:r>
            <a:endParaRPr/>
          </a:p>
          <a:p>
            <a:pPr indent="-228600" lvl="0" marL="228600" rtl="0" algn="l">
              <a:lnSpc>
                <a:spcPct val="90000"/>
              </a:lnSpc>
              <a:spcBef>
                <a:spcPts val="1000"/>
              </a:spcBef>
              <a:spcAft>
                <a:spcPts val="0"/>
              </a:spcAft>
              <a:buClr>
                <a:schemeClr val="dk1"/>
              </a:buClr>
              <a:buSzPts val="2800"/>
              <a:buChar char="•"/>
            </a:pPr>
            <a:r>
              <a:rPr lang="en-GB"/>
              <a:t>Secular state school</a:t>
            </a:r>
            <a:endParaRPr/>
          </a:p>
          <a:p>
            <a:pPr indent="-228600" lvl="0" marL="228600" rtl="0" algn="l">
              <a:lnSpc>
                <a:spcPct val="90000"/>
              </a:lnSpc>
              <a:spcBef>
                <a:spcPts val="1000"/>
              </a:spcBef>
              <a:spcAft>
                <a:spcPts val="0"/>
              </a:spcAft>
              <a:buClr>
                <a:schemeClr val="dk1"/>
              </a:buClr>
              <a:buSzPts val="2800"/>
              <a:buChar char="•"/>
            </a:pPr>
            <a:r>
              <a:rPr lang="en-GB"/>
              <a:t>Aiming to secure KS5 recruitment and results to keep staff</a:t>
            </a:r>
            <a:endParaRPr/>
          </a:p>
          <a:p>
            <a:pPr indent="-228600" lvl="0" marL="228600" rtl="0" algn="l">
              <a:lnSpc>
                <a:spcPct val="90000"/>
              </a:lnSpc>
              <a:spcBef>
                <a:spcPts val="1000"/>
              </a:spcBef>
              <a:spcAft>
                <a:spcPts val="0"/>
              </a:spcAft>
              <a:buClr>
                <a:schemeClr val="dk1"/>
              </a:buClr>
              <a:buSzPts val="2800"/>
              <a:buChar char="•"/>
            </a:pPr>
            <a:r>
              <a:rPr lang="en-GB"/>
              <a:t>(almost) Whole cohort GCSE RS (290)</a:t>
            </a:r>
            <a:endParaRPr/>
          </a:p>
          <a:p>
            <a:pPr indent="-228600" lvl="0" marL="228600" rtl="0" algn="l">
              <a:lnSpc>
                <a:spcPct val="90000"/>
              </a:lnSpc>
              <a:spcBef>
                <a:spcPts val="1000"/>
              </a:spcBef>
              <a:spcAft>
                <a:spcPts val="0"/>
              </a:spcAft>
              <a:buClr>
                <a:schemeClr val="dk1"/>
              </a:buClr>
              <a:buSzPts val="2800"/>
              <a:buChar char="•"/>
            </a:pPr>
            <a:r>
              <a:rPr lang="en-GB"/>
              <a:t>A-level Philosophy (18) &amp; A-level Religious Studies (8)</a:t>
            </a:r>
            <a:endParaRPr/>
          </a:p>
        </p:txBody>
      </p:sp>
      <p:sp>
        <p:nvSpPr>
          <p:cNvPr id="229" name="Google Shape;229;p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GB"/>
              <a:t>Jim</a:t>
            </a:r>
            <a:endParaRPr/>
          </a:p>
        </p:txBody>
      </p:sp>
      <p:sp>
        <p:nvSpPr>
          <p:cNvPr id="230" name="Google Shape;230;p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Large secondary</a:t>
            </a:r>
            <a:endParaRPr/>
          </a:p>
          <a:p>
            <a:pPr indent="-228600" lvl="0" marL="228600" rtl="0" algn="l">
              <a:lnSpc>
                <a:spcPct val="90000"/>
              </a:lnSpc>
              <a:spcBef>
                <a:spcPts val="1000"/>
              </a:spcBef>
              <a:spcAft>
                <a:spcPts val="0"/>
              </a:spcAft>
              <a:buClr>
                <a:schemeClr val="dk1"/>
              </a:buClr>
              <a:buSzPts val="2800"/>
              <a:buChar char="•"/>
            </a:pPr>
            <a:r>
              <a:rPr lang="en-GB"/>
              <a:t>Secular state school</a:t>
            </a:r>
            <a:endParaRPr/>
          </a:p>
          <a:p>
            <a:pPr indent="-228600" lvl="0" marL="228600" rtl="0" algn="l">
              <a:lnSpc>
                <a:spcPct val="90000"/>
              </a:lnSpc>
              <a:spcBef>
                <a:spcPts val="1000"/>
              </a:spcBef>
              <a:spcAft>
                <a:spcPts val="0"/>
              </a:spcAft>
              <a:buClr>
                <a:schemeClr val="dk1"/>
              </a:buClr>
              <a:buSzPts val="2800"/>
              <a:buChar char="•"/>
            </a:pPr>
            <a:r>
              <a:rPr lang="en-GB"/>
              <a:t>10 year plan to build and embed Philosophy</a:t>
            </a:r>
            <a:endParaRPr/>
          </a:p>
          <a:p>
            <a:pPr indent="-228600" lvl="0" marL="228600" rtl="0" algn="l">
              <a:lnSpc>
                <a:spcPct val="90000"/>
              </a:lnSpc>
              <a:spcBef>
                <a:spcPts val="1000"/>
              </a:spcBef>
              <a:spcAft>
                <a:spcPts val="0"/>
              </a:spcAft>
              <a:buClr>
                <a:schemeClr val="dk1"/>
              </a:buClr>
              <a:buSzPts val="2800"/>
              <a:buChar char="•"/>
            </a:pPr>
            <a:r>
              <a:rPr lang="en-GB"/>
              <a:t>PPE in year 9 (32)</a:t>
            </a:r>
            <a:endParaRPr/>
          </a:p>
          <a:p>
            <a:pPr indent="-228600" lvl="0" marL="228600" rtl="0" algn="l">
              <a:lnSpc>
                <a:spcPct val="90000"/>
              </a:lnSpc>
              <a:spcBef>
                <a:spcPts val="1000"/>
              </a:spcBef>
              <a:spcAft>
                <a:spcPts val="0"/>
              </a:spcAft>
              <a:buClr>
                <a:schemeClr val="dk1"/>
              </a:buClr>
              <a:buSzPts val="2800"/>
              <a:buChar char="•"/>
            </a:pPr>
            <a:r>
              <a:rPr lang="en-GB"/>
              <a:t>GCSE RS option (32)</a:t>
            </a:r>
            <a:endParaRPr/>
          </a:p>
          <a:p>
            <a:pPr indent="-228600" lvl="0" marL="228600" rtl="0" algn="l">
              <a:lnSpc>
                <a:spcPct val="90000"/>
              </a:lnSpc>
              <a:spcBef>
                <a:spcPts val="1000"/>
              </a:spcBef>
              <a:spcAft>
                <a:spcPts val="0"/>
              </a:spcAft>
              <a:buClr>
                <a:schemeClr val="dk1"/>
              </a:buClr>
              <a:buSzPts val="2800"/>
              <a:buChar char="•"/>
            </a:pPr>
            <a:r>
              <a:rPr lang="en-GB"/>
              <a:t>A-level Philosophy (20)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
          <p:cNvSpPr txBox="1"/>
          <p:nvPr>
            <p:ph type="title"/>
          </p:nvPr>
        </p:nvSpPr>
        <p:spPr>
          <a:xfrm>
            <a:off x="4495800" y="1797844"/>
            <a:ext cx="6858000" cy="132556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5200"/>
              <a:buFont typeface="Arial"/>
              <a:buNone/>
            </a:pPr>
            <a:r>
              <a:rPr lang="en-GB" sz="5200">
                <a:solidFill>
                  <a:schemeClr val="dk2"/>
                </a:solidFill>
                <a:latin typeface="Arial"/>
                <a:ea typeface="Arial"/>
                <a:cs typeface="Arial"/>
                <a:sym typeface="Arial"/>
              </a:rPr>
              <a:t>Ellie at SWCHS</a:t>
            </a:r>
            <a:endParaRPr/>
          </a:p>
        </p:txBody>
      </p:sp>
      <p:sp>
        <p:nvSpPr>
          <p:cNvPr id="236" name="Google Shape;236;p3"/>
          <p:cNvSpPr txBox="1"/>
          <p:nvPr>
            <p:ph idx="1" type="body"/>
          </p:nvPr>
        </p:nvSpPr>
        <p:spPr>
          <a:xfrm>
            <a:off x="4495800" y="3253978"/>
            <a:ext cx="6858000" cy="990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2400"/>
              <a:buNone/>
            </a:pPr>
            <a:r>
              <a:rPr lang="en-GB" sz="2400">
                <a:solidFill>
                  <a:schemeClr val="dk2"/>
                </a:solidFill>
                <a:latin typeface="Arial"/>
                <a:ea typeface="Arial"/>
                <a:cs typeface="Arial"/>
                <a:sym typeface="Arial"/>
              </a:rPr>
              <a:t>Our confident quality first approach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KS5 Co-ordinator</a:t>
            </a:r>
            <a:endParaRPr/>
          </a:p>
        </p:txBody>
      </p:sp>
      <p:sp>
        <p:nvSpPr>
          <p:cNvPr id="242" name="Google Shape;242;p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GB"/>
              <a:t>6 years ago</a:t>
            </a:r>
            <a:endParaRPr/>
          </a:p>
        </p:txBody>
      </p:sp>
      <p:sp>
        <p:nvSpPr>
          <p:cNvPr id="243" name="Google Shape;243;p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GB"/>
              <a:t>5 students in year 13</a:t>
            </a:r>
            <a:endParaRPr/>
          </a:p>
          <a:p>
            <a:pPr indent="-228600" lvl="0" marL="228600" rtl="0" algn="l">
              <a:lnSpc>
                <a:spcPct val="90000"/>
              </a:lnSpc>
              <a:spcBef>
                <a:spcPts val="1000"/>
              </a:spcBef>
              <a:spcAft>
                <a:spcPts val="0"/>
              </a:spcAft>
              <a:buClr>
                <a:schemeClr val="dk1"/>
              </a:buClr>
              <a:buSzPct val="100000"/>
              <a:buChar char="•"/>
            </a:pPr>
            <a:r>
              <a:rPr lang="en-GB"/>
              <a:t>8 students applying for Philosophy A-level</a:t>
            </a:r>
            <a:endParaRPr/>
          </a:p>
          <a:p>
            <a:pPr indent="-228600" lvl="0" marL="228600" rtl="0" algn="l">
              <a:lnSpc>
                <a:spcPct val="90000"/>
              </a:lnSpc>
              <a:spcBef>
                <a:spcPts val="1000"/>
              </a:spcBef>
              <a:spcAft>
                <a:spcPts val="0"/>
              </a:spcAft>
              <a:buClr>
                <a:schemeClr val="dk1"/>
              </a:buClr>
              <a:buSzPct val="100000"/>
              <a:buChar char="•"/>
            </a:pPr>
            <a:r>
              <a:rPr lang="en-GB"/>
              <a:t>Poor ALPS score (progress scores) of 7 or 8</a:t>
            </a:r>
            <a:endParaRPr/>
          </a:p>
          <a:p>
            <a:pPr indent="-228600" lvl="0" marL="228600" rtl="0" algn="l">
              <a:lnSpc>
                <a:spcPct val="90000"/>
              </a:lnSpc>
              <a:spcBef>
                <a:spcPts val="1000"/>
              </a:spcBef>
              <a:spcAft>
                <a:spcPts val="0"/>
              </a:spcAft>
              <a:buClr>
                <a:schemeClr val="dk1"/>
              </a:buClr>
              <a:buSzPct val="100000"/>
              <a:buChar char="•"/>
            </a:pPr>
            <a:r>
              <a:rPr lang="en-GB"/>
              <a:t>Low staff confidence: Elitism</a:t>
            </a:r>
            <a:endParaRPr/>
          </a:p>
          <a:p>
            <a:pPr indent="-228600" lvl="0" marL="228600" rtl="0" algn="l">
              <a:lnSpc>
                <a:spcPct val="90000"/>
              </a:lnSpc>
              <a:spcBef>
                <a:spcPts val="1000"/>
              </a:spcBef>
              <a:spcAft>
                <a:spcPts val="0"/>
              </a:spcAft>
              <a:buClr>
                <a:schemeClr val="dk1"/>
              </a:buClr>
              <a:buSzPct val="100000"/>
              <a:buChar char="•"/>
            </a:pPr>
            <a:r>
              <a:rPr lang="en-GB"/>
              <a:t>School requested closure of the subject</a:t>
            </a:r>
            <a:endParaRPr/>
          </a:p>
          <a:p>
            <a:pPr indent="-228600" lvl="0" marL="228600" rtl="0" algn="l">
              <a:lnSpc>
                <a:spcPct val="90000"/>
              </a:lnSpc>
              <a:spcBef>
                <a:spcPts val="1000"/>
              </a:spcBef>
              <a:spcAft>
                <a:spcPts val="0"/>
              </a:spcAft>
              <a:buClr>
                <a:schemeClr val="dk1"/>
              </a:buClr>
              <a:buSzPct val="100000"/>
              <a:buChar char="•"/>
            </a:pPr>
            <a:r>
              <a:rPr lang="en-GB"/>
              <a:t>…I get employed!</a:t>
            </a:r>
            <a:endParaRPr/>
          </a:p>
          <a:p>
            <a:pPr indent="-77470" lvl="0" marL="228600" rtl="0" algn="l">
              <a:lnSpc>
                <a:spcPct val="90000"/>
              </a:lnSpc>
              <a:spcBef>
                <a:spcPts val="1000"/>
              </a:spcBef>
              <a:spcAft>
                <a:spcPts val="0"/>
              </a:spcAft>
              <a:buClr>
                <a:schemeClr val="dk1"/>
              </a:buClr>
              <a:buSzPct val="100000"/>
              <a:buNone/>
            </a:pPr>
            <a:r>
              <a:t/>
            </a:r>
            <a:endParaRPr/>
          </a:p>
          <a:p>
            <a:pPr indent="-99059" lvl="1" marL="685800" rtl="0" algn="l">
              <a:lnSpc>
                <a:spcPct val="90000"/>
              </a:lnSpc>
              <a:spcBef>
                <a:spcPts val="500"/>
              </a:spcBef>
              <a:spcAft>
                <a:spcPts val="0"/>
              </a:spcAft>
              <a:buClr>
                <a:schemeClr val="dk1"/>
              </a:buClr>
              <a:buSzPct val="100000"/>
              <a:buNone/>
            </a:pPr>
            <a:r>
              <a:t/>
            </a:r>
            <a:endParaRPr/>
          </a:p>
        </p:txBody>
      </p:sp>
      <p:sp>
        <p:nvSpPr>
          <p:cNvPr id="244" name="Google Shape;244;p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GB"/>
              <a:t>Today</a:t>
            </a:r>
            <a:endParaRPr/>
          </a:p>
        </p:txBody>
      </p:sp>
      <p:sp>
        <p:nvSpPr>
          <p:cNvPr id="245" name="Google Shape;245;p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GB"/>
              <a:t>In 2022: 15 students in year 13 (4 going onto a degree in Philosophy or joint with Philosophy, all at Russell group universities) </a:t>
            </a:r>
            <a:endParaRPr/>
          </a:p>
          <a:p>
            <a:pPr indent="-228600" lvl="0" marL="228600" rtl="0" algn="l">
              <a:lnSpc>
                <a:spcPct val="90000"/>
              </a:lnSpc>
              <a:spcBef>
                <a:spcPts val="1000"/>
              </a:spcBef>
              <a:spcAft>
                <a:spcPts val="0"/>
              </a:spcAft>
              <a:buClr>
                <a:schemeClr val="dk1"/>
              </a:buClr>
              <a:buSzPct val="100000"/>
              <a:buChar char="•"/>
            </a:pPr>
            <a:r>
              <a:rPr lang="en-GB"/>
              <a:t>2023 has 18 entries</a:t>
            </a:r>
            <a:endParaRPr/>
          </a:p>
          <a:p>
            <a:pPr indent="-228600" lvl="0" marL="228600" rtl="0" algn="l">
              <a:lnSpc>
                <a:spcPct val="90000"/>
              </a:lnSpc>
              <a:spcBef>
                <a:spcPts val="1000"/>
              </a:spcBef>
              <a:spcAft>
                <a:spcPts val="0"/>
              </a:spcAft>
              <a:buClr>
                <a:schemeClr val="dk1"/>
              </a:buClr>
              <a:buSzPct val="100000"/>
              <a:buChar char="•"/>
            </a:pPr>
            <a:r>
              <a:rPr lang="en-GB"/>
              <a:t>40 students applying for Philosophy A-level 🡪likely class of 30</a:t>
            </a:r>
            <a:endParaRPr/>
          </a:p>
          <a:p>
            <a:pPr indent="-228600" lvl="0" marL="228600" rtl="0" algn="l">
              <a:lnSpc>
                <a:spcPct val="90000"/>
              </a:lnSpc>
              <a:spcBef>
                <a:spcPts val="1000"/>
              </a:spcBef>
              <a:spcAft>
                <a:spcPts val="0"/>
              </a:spcAft>
              <a:buClr>
                <a:schemeClr val="dk1"/>
              </a:buClr>
              <a:buSzPct val="100000"/>
              <a:buChar char="•"/>
            </a:pPr>
            <a:r>
              <a:rPr lang="en-GB"/>
              <a:t>ALPS score of 2 (level with or above other humanities subjects)</a:t>
            </a:r>
            <a:endParaRPr/>
          </a:p>
          <a:p>
            <a:pPr indent="0" lvl="0" marL="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How we got here</a:t>
            </a:r>
            <a:endParaRPr/>
          </a:p>
        </p:txBody>
      </p:sp>
      <p:sp>
        <p:nvSpPr>
          <p:cNvPr id="252" name="Google Shape;25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High quality teaching sells itself. </a:t>
            </a:r>
            <a:endParaRPr/>
          </a:p>
          <a:p>
            <a:pPr indent="-228600" lvl="0" marL="228600" rtl="0" algn="l">
              <a:lnSpc>
                <a:spcPct val="90000"/>
              </a:lnSpc>
              <a:spcBef>
                <a:spcPts val="1000"/>
              </a:spcBef>
              <a:spcAft>
                <a:spcPts val="0"/>
              </a:spcAft>
              <a:buClr>
                <a:schemeClr val="dk1"/>
              </a:buClr>
              <a:buSzPts val="2800"/>
              <a:buChar char="•"/>
            </a:pPr>
            <a:r>
              <a:rPr lang="en-GB"/>
              <a:t>Logical thinking, evaluation and learning skills teaching explicitly from KS3 up</a:t>
            </a:r>
            <a:endParaRPr/>
          </a:p>
          <a:p>
            <a:pPr indent="-228600" lvl="0" marL="228600" rtl="0" algn="l">
              <a:lnSpc>
                <a:spcPct val="90000"/>
              </a:lnSpc>
              <a:spcBef>
                <a:spcPts val="1000"/>
              </a:spcBef>
              <a:spcAft>
                <a:spcPts val="0"/>
              </a:spcAft>
              <a:buClr>
                <a:schemeClr val="dk1"/>
              </a:buClr>
              <a:buSzPts val="2800"/>
              <a:buChar char="•"/>
            </a:pPr>
            <a:r>
              <a:rPr lang="en-GB"/>
              <a:t>Maths requirement (grade 5+) for A-level</a:t>
            </a:r>
            <a:endParaRPr/>
          </a:p>
          <a:p>
            <a:pPr indent="-228600" lvl="0" marL="228600" rtl="0" algn="l">
              <a:lnSpc>
                <a:spcPct val="90000"/>
              </a:lnSpc>
              <a:spcBef>
                <a:spcPts val="1000"/>
              </a:spcBef>
              <a:spcAft>
                <a:spcPts val="0"/>
              </a:spcAft>
              <a:buClr>
                <a:schemeClr val="dk1"/>
              </a:buClr>
              <a:buSzPts val="2800"/>
              <a:buChar char="•"/>
            </a:pPr>
            <a:r>
              <a:rPr lang="en-GB"/>
              <a:t>Teaching staff</a:t>
            </a:r>
            <a:endParaRPr/>
          </a:p>
          <a:p>
            <a:pPr indent="-228600" lvl="1" marL="685800" rtl="0" algn="l">
              <a:lnSpc>
                <a:spcPct val="90000"/>
              </a:lnSpc>
              <a:spcBef>
                <a:spcPts val="500"/>
              </a:spcBef>
              <a:spcAft>
                <a:spcPts val="0"/>
              </a:spcAft>
              <a:buClr>
                <a:schemeClr val="dk1"/>
              </a:buClr>
              <a:buSzPts val="2400"/>
              <a:buChar char="•"/>
            </a:pPr>
            <a:r>
              <a:rPr lang="en-GB"/>
              <a:t>Positivity and enthusiasm for the subject</a:t>
            </a:r>
            <a:endParaRPr/>
          </a:p>
          <a:p>
            <a:pPr indent="-228600" lvl="0" marL="228600" rtl="0" algn="l">
              <a:lnSpc>
                <a:spcPct val="90000"/>
              </a:lnSpc>
              <a:spcBef>
                <a:spcPts val="1000"/>
              </a:spcBef>
              <a:spcAft>
                <a:spcPts val="0"/>
              </a:spcAft>
              <a:buClr>
                <a:schemeClr val="dk1"/>
              </a:buClr>
              <a:buSzPts val="2800"/>
              <a:buChar char="•"/>
            </a:pPr>
            <a:r>
              <a:rPr lang="en-GB"/>
              <a:t>Re-writing schemes of learning</a:t>
            </a:r>
            <a:endParaRPr/>
          </a:p>
          <a:p>
            <a:pPr indent="-228600" lvl="1" marL="685800" rtl="0" algn="l">
              <a:lnSpc>
                <a:spcPct val="90000"/>
              </a:lnSpc>
              <a:spcBef>
                <a:spcPts val="500"/>
              </a:spcBef>
              <a:spcAft>
                <a:spcPts val="0"/>
              </a:spcAft>
              <a:buClr>
                <a:schemeClr val="dk1"/>
              </a:buClr>
              <a:buSzPts val="2400"/>
              <a:buChar char="•"/>
            </a:pPr>
            <a:r>
              <a:rPr lang="en-GB"/>
              <a:t>More texts, reading philosophy for nuance and interpretation</a:t>
            </a:r>
            <a:endParaRPr/>
          </a:p>
          <a:p>
            <a:pPr indent="-228600" lvl="1" marL="685800" rtl="0" algn="l">
              <a:lnSpc>
                <a:spcPct val="90000"/>
              </a:lnSpc>
              <a:spcBef>
                <a:spcPts val="500"/>
              </a:spcBef>
              <a:spcAft>
                <a:spcPts val="0"/>
              </a:spcAft>
              <a:buClr>
                <a:schemeClr val="dk1"/>
              </a:buClr>
              <a:buSzPts val="2400"/>
              <a:buChar char="•"/>
            </a:pPr>
            <a:r>
              <a:rPr lang="en-GB"/>
              <a:t>Scaffolded practice of exam questions</a:t>
            </a:r>
            <a:endParaRPr/>
          </a:p>
          <a:p>
            <a:pPr indent="-228600" lvl="0" marL="228600" rtl="0" algn="l">
              <a:lnSpc>
                <a:spcPct val="90000"/>
              </a:lnSpc>
              <a:spcBef>
                <a:spcPts val="1000"/>
              </a:spcBef>
              <a:spcAft>
                <a:spcPts val="0"/>
              </a:spcAft>
              <a:buClr>
                <a:schemeClr val="dk1"/>
              </a:buClr>
              <a:buSzPts val="2800"/>
              <a:buChar char="•"/>
            </a:pPr>
            <a:r>
              <a:rPr lang="en-GB"/>
              <a:t>Links with sixth form pastoral staff</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Logic Lessons KS5 </a:t>
            </a:r>
            <a:endParaRPr/>
          </a:p>
        </p:txBody>
      </p:sp>
      <p:sp>
        <p:nvSpPr>
          <p:cNvPr id="259" name="Google Shape;259;p6"/>
          <p:cNvSpPr txBox="1"/>
          <p:nvPr>
            <p:ph idx="1" type="body"/>
          </p:nvPr>
        </p:nvSpPr>
        <p:spPr>
          <a:xfrm>
            <a:off x="954256" y="1756312"/>
            <a:ext cx="4699784"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GB"/>
              <a:t>Explicitly pre-teaching lots of the key logic and key terms encountered in the first half term.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Developing confidence so it is not all new when reading philosophers.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Teaching study skills through this such as summarising, reading for sense, revision.</a:t>
            </a:r>
            <a:endParaRPr/>
          </a:p>
        </p:txBody>
      </p:sp>
      <p:pic>
        <p:nvPicPr>
          <p:cNvPr id="260" name="Google Shape;260;p6"/>
          <p:cNvPicPr preferRelativeResize="0"/>
          <p:nvPr/>
        </p:nvPicPr>
        <p:blipFill rotWithShape="1">
          <a:blip r:embed="rId3">
            <a:alphaModFix/>
          </a:blip>
          <a:srcRect b="0" l="0" r="0" t="0"/>
          <a:stretch/>
        </p:blipFill>
        <p:spPr>
          <a:xfrm rot="1455391">
            <a:off x="6685313" y="1477932"/>
            <a:ext cx="8344623" cy="5349704"/>
          </a:xfrm>
          <a:prstGeom prst="rect">
            <a:avLst/>
          </a:prstGeom>
          <a:noFill/>
          <a:ln>
            <a:noFill/>
          </a:ln>
        </p:spPr>
      </p:pic>
      <p:pic>
        <p:nvPicPr>
          <p:cNvPr id="261" name="Google Shape;261;p6"/>
          <p:cNvPicPr preferRelativeResize="0"/>
          <p:nvPr/>
        </p:nvPicPr>
        <p:blipFill rotWithShape="1">
          <a:blip r:embed="rId4">
            <a:alphaModFix/>
          </a:blip>
          <a:srcRect b="0" l="0" r="0" t="0"/>
          <a:stretch/>
        </p:blipFill>
        <p:spPr>
          <a:xfrm>
            <a:off x="5091348" y="4214314"/>
            <a:ext cx="6400800" cy="3349625"/>
          </a:xfrm>
          <a:prstGeom prst="rect">
            <a:avLst/>
          </a:prstGeom>
          <a:noFill/>
          <a:ln>
            <a:noFill/>
          </a:ln>
        </p:spPr>
      </p:pic>
      <p:pic>
        <p:nvPicPr>
          <p:cNvPr descr="Amazon.com: Philosophy: The Essential Study Guide (9780415341806 ..." id="262" name="Google Shape;262;p6"/>
          <p:cNvPicPr preferRelativeResize="0"/>
          <p:nvPr/>
        </p:nvPicPr>
        <p:blipFill rotWithShape="1">
          <a:blip r:embed="rId5">
            <a:alphaModFix/>
          </a:blip>
          <a:srcRect b="0" l="0" r="0" t="0"/>
          <a:stretch/>
        </p:blipFill>
        <p:spPr>
          <a:xfrm>
            <a:off x="6096000" y="192882"/>
            <a:ext cx="1819275" cy="2790825"/>
          </a:xfrm>
          <a:prstGeom prst="rect">
            <a:avLst/>
          </a:prstGeom>
          <a:noFill/>
          <a:ln>
            <a:noFill/>
          </a:ln>
        </p:spPr>
      </p:pic>
      <p:pic>
        <p:nvPicPr>
          <p:cNvPr descr="The Philosopher's Toolkit eBook by Peter S. Fosl - 9781119103233 ..." id="263" name="Google Shape;263;p6"/>
          <p:cNvPicPr preferRelativeResize="0"/>
          <p:nvPr/>
        </p:nvPicPr>
        <p:blipFill rotWithShape="1">
          <a:blip r:embed="rId6">
            <a:alphaModFix/>
          </a:blip>
          <a:srcRect b="0" l="0" r="0" t="0"/>
          <a:stretch/>
        </p:blipFill>
        <p:spPr>
          <a:xfrm rot="-1100473">
            <a:off x="5654122" y="2525637"/>
            <a:ext cx="1866009" cy="28126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KS5 approach</a:t>
            </a:r>
            <a:endParaRPr/>
          </a:p>
        </p:txBody>
      </p:sp>
      <p:sp>
        <p:nvSpPr>
          <p:cNvPr id="269" name="Google Shape;269;p7"/>
          <p:cNvSpPr txBox="1"/>
          <p:nvPr>
            <p:ph idx="1" type="body"/>
          </p:nvPr>
        </p:nvSpPr>
        <p:spPr>
          <a:xfrm>
            <a:off x="838200" y="1825624"/>
            <a:ext cx="5636478" cy="4819015"/>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Textual, analytical approach</a:t>
            </a:r>
            <a:endParaRPr/>
          </a:p>
          <a:p>
            <a:pPr indent="-228600" lvl="1" marL="685800" rtl="0" algn="l">
              <a:lnSpc>
                <a:spcPct val="90000"/>
              </a:lnSpc>
              <a:spcBef>
                <a:spcPts val="500"/>
              </a:spcBef>
              <a:spcAft>
                <a:spcPts val="0"/>
              </a:spcAft>
              <a:buClr>
                <a:schemeClr val="dk1"/>
              </a:buClr>
              <a:buSzPct val="100000"/>
              <a:buChar char="•"/>
            </a:pPr>
            <a:r>
              <a:rPr lang="en-GB"/>
              <a:t>See example guided reading homework sheets</a:t>
            </a:r>
            <a:endParaRPr/>
          </a:p>
          <a:p>
            <a:pPr indent="-228600" lvl="1" marL="685800" rtl="0" algn="l">
              <a:lnSpc>
                <a:spcPct val="90000"/>
              </a:lnSpc>
              <a:spcBef>
                <a:spcPts val="500"/>
              </a:spcBef>
              <a:spcAft>
                <a:spcPts val="0"/>
              </a:spcAft>
              <a:buClr>
                <a:schemeClr val="dk1"/>
              </a:buClr>
              <a:buSzPct val="100000"/>
              <a:buChar char="•"/>
            </a:pPr>
            <a:r>
              <a:rPr lang="en-GB"/>
              <a:t>Image analysis especially for Religious Philosophy</a:t>
            </a:r>
            <a:endParaRPr/>
          </a:p>
          <a:p>
            <a:pPr indent="-228600" lvl="0" marL="228600" rtl="0" algn="l">
              <a:lnSpc>
                <a:spcPct val="90000"/>
              </a:lnSpc>
              <a:spcBef>
                <a:spcPts val="1000"/>
              </a:spcBef>
              <a:spcAft>
                <a:spcPts val="0"/>
              </a:spcAft>
              <a:buClr>
                <a:schemeClr val="dk1"/>
              </a:buClr>
              <a:buSzPct val="100000"/>
              <a:buChar char="•"/>
            </a:pPr>
            <a:r>
              <a:rPr lang="en-GB"/>
              <a:t>Modelling of how to read and write philosophy</a:t>
            </a:r>
            <a:endParaRPr/>
          </a:p>
          <a:p>
            <a:pPr indent="-228600" lvl="0" marL="228600" rtl="0" algn="l">
              <a:lnSpc>
                <a:spcPct val="90000"/>
              </a:lnSpc>
              <a:spcBef>
                <a:spcPts val="1000"/>
              </a:spcBef>
              <a:spcAft>
                <a:spcPts val="0"/>
              </a:spcAft>
              <a:buClr>
                <a:schemeClr val="dk1"/>
              </a:buClr>
              <a:buSzPct val="100000"/>
              <a:buChar char="•"/>
            </a:pPr>
            <a:r>
              <a:rPr lang="en-GB"/>
              <a:t>High levels of feedback</a:t>
            </a:r>
            <a:endParaRPr/>
          </a:p>
          <a:p>
            <a:pPr indent="-228600" lvl="1" marL="685800" rtl="0" algn="l">
              <a:lnSpc>
                <a:spcPct val="90000"/>
              </a:lnSpc>
              <a:spcBef>
                <a:spcPts val="500"/>
              </a:spcBef>
              <a:spcAft>
                <a:spcPts val="0"/>
              </a:spcAft>
              <a:buClr>
                <a:schemeClr val="dk1"/>
              </a:buClr>
              <a:buSzPct val="100000"/>
              <a:buChar char="•"/>
            </a:pPr>
            <a:r>
              <a:rPr lang="en-GB"/>
              <a:t>WCF</a:t>
            </a:r>
            <a:endParaRPr/>
          </a:p>
          <a:p>
            <a:pPr indent="-228600" lvl="1" marL="685800" rtl="0" algn="l">
              <a:lnSpc>
                <a:spcPct val="90000"/>
              </a:lnSpc>
              <a:spcBef>
                <a:spcPts val="500"/>
              </a:spcBef>
              <a:spcAft>
                <a:spcPts val="0"/>
              </a:spcAft>
              <a:buClr>
                <a:schemeClr val="dk1"/>
              </a:buClr>
              <a:buSzPct val="100000"/>
              <a:buChar char="•"/>
            </a:pPr>
            <a:r>
              <a:rPr lang="en-GB"/>
              <a:t>Feedback sheets</a:t>
            </a:r>
            <a:endParaRPr/>
          </a:p>
          <a:p>
            <a:pPr indent="-228600" lvl="1" marL="685800" rtl="0" algn="l">
              <a:lnSpc>
                <a:spcPct val="90000"/>
              </a:lnSpc>
              <a:spcBef>
                <a:spcPts val="500"/>
              </a:spcBef>
              <a:spcAft>
                <a:spcPts val="0"/>
              </a:spcAft>
              <a:buClr>
                <a:schemeClr val="dk1"/>
              </a:buClr>
              <a:buSzPct val="100000"/>
              <a:buChar char="•"/>
            </a:pPr>
            <a:r>
              <a:rPr lang="en-GB"/>
              <a:t>Visualiser</a:t>
            </a:r>
            <a:endParaRPr/>
          </a:p>
          <a:p>
            <a:pPr indent="-228600" lvl="1" marL="685800" rtl="0" algn="l">
              <a:lnSpc>
                <a:spcPct val="90000"/>
              </a:lnSpc>
              <a:spcBef>
                <a:spcPts val="500"/>
              </a:spcBef>
              <a:spcAft>
                <a:spcPts val="0"/>
              </a:spcAft>
              <a:buClr>
                <a:schemeClr val="dk1"/>
              </a:buClr>
              <a:buSzPct val="100000"/>
              <a:buChar char="•"/>
            </a:pPr>
            <a:r>
              <a:rPr lang="en-GB"/>
              <a:t>Intervention “Seminars”</a:t>
            </a:r>
            <a:endParaRPr/>
          </a:p>
          <a:p>
            <a:pPr indent="-228600" lvl="1" marL="685800" rtl="0" algn="l">
              <a:lnSpc>
                <a:spcPct val="90000"/>
              </a:lnSpc>
              <a:spcBef>
                <a:spcPts val="500"/>
              </a:spcBef>
              <a:spcAft>
                <a:spcPts val="0"/>
              </a:spcAft>
              <a:buClr>
                <a:schemeClr val="dk1"/>
              </a:buClr>
              <a:buSzPct val="100000"/>
              <a:buChar char="•"/>
            </a:pPr>
            <a:r>
              <a:rPr lang="en-GB"/>
              <a:t>Test to re-teach</a:t>
            </a:r>
            <a:endParaRPr/>
          </a:p>
        </p:txBody>
      </p:sp>
      <p:pic>
        <p:nvPicPr>
          <p:cNvPr id="270" name="Google Shape;270;p7"/>
          <p:cNvPicPr preferRelativeResize="0"/>
          <p:nvPr/>
        </p:nvPicPr>
        <p:blipFill rotWithShape="1">
          <a:blip r:embed="rId3">
            <a:alphaModFix/>
          </a:blip>
          <a:srcRect b="0" l="0" r="0" t="0"/>
          <a:stretch/>
        </p:blipFill>
        <p:spPr>
          <a:xfrm>
            <a:off x="6474678" y="1228249"/>
            <a:ext cx="5839241" cy="33950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Teaching Staff</a:t>
            </a:r>
            <a:endParaRPr/>
          </a:p>
        </p:txBody>
      </p:sp>
      <p:sp>
        <p:nvSpPr>
          <p:cNvPr id="277" name="Google Shape;27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b="1" lang="en-GB"/>
              <a:t>I am the only teacher of this subject with </a:t>
            </a:r>
            <a:r>
              <a:rPr b="1" lang="en-GB" u="sng"/>
              <a:t>any</a:t>
            </a:r>
            <a:r>
              <a:rPr b="1" lang="en-GB"/>
              <a:t> degree content in Philosophy. (MA(Hons) Philosophy and Theology)</a:t>
            </a:r>
            <a:endParaRPr/>
          </a:p>
          <a:p>
            <a:pPr indent="-228600" lvl="0" marL="228600" rtl="0" algn="l">
              <a:lnSpc>
                <a:spcPct val="90000"/>
              </a:lnSpc>
              <a:spcBef>
                <a:spcPts val="1000"/>
              </a:spcBef>
              <a:spcAft>
                <a:spcPts val="0"/>
              </a:spcAft>
              <a:buClr>
                <a:schemeClr val="dk1"/>
              </a:buClr>
              <a:buSzPct val="100000"/>
              <a:buChar char="•"/>
            </a:pPr>
            <a:r>
              <a:rPr lang="en-GB"/>
              <a:t>Historically many are “scared” of the subject </a:t>
            </a:r>
            <a:endParaRPr/>
          </a:p>
          <a:p>
            <a:pPr indent="-228600" lvl="0" marL="228600" rtl="0" algn="l">
              <a:lnSpc>
                <a:spcPct val="90000"/>
              </a:lnSpc>
              <a:spcBef>
                <a:spcPts val="1000"/>
              </a:spcBef>
              <a:spcAft>
                <a:spcPts val="0"/>
              </a:spcAft>
              <a:buClr>
                <a:schemeClr val="dk1"/>
              </a:buClr>
              <a:buSzPct val="100000"/>
              <a:buChar char="•"/>
            </a:pPr>
            <a:r>
              <a:rPr lang="en-GB"/>
              <a:t>Cannot appoint high quality teachers with a background in Philosophy</a:t>
            </a:r>
            <a:endParaRPr/>
          </a:p>
          <a:p>
            <a:pPr indent="-64135"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GB"/>
              <a:t>Re-doing schemes of learning. </a:t>
            </a:r>
            <a:endParaRPr/>
          </a:p>
          <a:p>
            <a:pPr indent="-228600" lvl="1" marL="685800" rtl="0" algn="l">
              <a:lnSpc>
                <a:spcPct val="90000"/>
              </a:lnSpc>
              <a:spcBef>
                <a:spcPts val="500"/>
              </a:spcBef>
              <a:spcAft>
                <a:spcPts val="0"/>
              </a:spcAft>
              <a:buClr>
                <a:schemeClr val="dk1"/>
              </a:buClr>
              <a:buSzPct val="100000"/>
              <a:buChar char="•"/>
            </a:pPr>
            <a:r>
              <a:rPr lang="en-GB"/>
              <a:t>Adding teaching notes to explain core ideas</a:t>
            </a:r>
            <a:endParaRPr/>
          </a:p>
          <a:p>
            <a:pPr indent="-228600" lvl="0" marL="228600" rtl="0" algn="l">
              <a:lnSpc>
                <a:spcPct val="90000"/>
              </a:lnSpc>
              <a:spcBef>
                <a:spcPts val="1000"/>
              </a:spcBef>
              <a:spcAft>
                <a:spcPts val="0"/>
              </a:spcAft>
              <a:buClr>
                <a:schemeClr val="dk1"/>
              </a:buClr>
              <a:buSzPct val="100000"/>
              <a:buChar char="•"/>
            </a:pPr>
            <a:r>
              <a:rPr lang="en-GB"/>
              <a:t>Supporting teachers with additional 1:1 support</a:t>
            </a:r>
            <a:endParaRPr/>
          </a:p>
          <a:p>
            <a:pPr indent="-228600" lvl="0" marL="228600" rtl="0" algn="l">
              <a:lnSpc>
                <a:spcPct val="90000"/>
              </a:lnSpc>
              <a:spcBef>
                <a:spcPts val="1000"/>
              </a:spcBef>
              <a:spcAft>
                <a:spcPts val="0"/>
              </a:spcAft>
              <a:buClr>
                <a:schemeClr val="dk1"/>
              </a:buClr>
              <a:buSzPct val="100000"/>
              <a:buChar char="•"/>
            </a:pPr>
            <a:r>
              <a:rPr lang="en-GB"/>
              <a:t>CPD and high quality resources</a:t>
            </a:r>
            <a:endParaRPr/>
          </a:p>
          <a:p>
            <a:pPr indent="-228600" lvl="1" marL="685800" rtl="0" algn="l">
              <a:lnSpc>
                <a:spcPct val="90000"/>
              </a:lnSpc>
              <a:spcBef>
                <a:spcPts val="500"/>
              </a:spcBef>
              <a:spcAft>
                <a:spcPts val="0"/>
              </a:spcAft>
              <a:buClr>
                <a:schemeClr val="dk1"/>
              </a:buClr>
              <a:buSzPct val="100000"/>
              <a:buChar char="•"/>
            </a:pPr>
            <a:r>
              <a:rPr lang="en-GB"/>
              <a:t>Lacewing textbooks &amp; Webinars</a:t>
            </a:r>
            <a:endParaRPr/>
          </a:p>
          <a:p>
            <a:pPr indent="-228600" lvl="1" marL="685800" rtl="0" algn="l">
              <a:lnSpc>
                <a:spcPct val="90000"/>
              </a:lnSpc>
              <a:spcBef>
                <a:spcPts val="500"/>
              </a:spcBef>
              <a:spcAft>
                <a:spcPts val="0"/>
              </a:spcAft>
              <a:buClr>
                <a:schemeClr val="dk1"/>
              </a:buClr>
              <a:buSzPct val="100000"/>
              <a:buChar char="•"/>
            </a:pPr>
            <a:r>
              <a:rPr lang="en-GB"/>
              <a:t>Going beyond the basics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GB"/>
              <a:t>Philosophical thinking across units</a:t>
            </a:r>
            <a:endParaRPr/>
          </a:p>
        </p:txBody>
      </p:sp>
      <p:sp>
        <p:nvSpPr>
          <p:cNvPr id="284" name="Google Shape;284;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lang="en-GB" u="sng"/>
              <a:t>Examples at KS3</a:t>
            </a:r>
            <a:endParaRPr/>
          </a:p>
          <a:p>
            <a:pPr indent="-228600" lvl="0" marL="228600" rtl="0" algn="l">
              <a:lnSpc>
                <a:spcPct val="90000"/>
              </a:lnSpc>
              <a:spcBef>
                <a:spcPts val="1000"/>
              </a:spcBef>
              <a:spcAft>
                <a:spcPts val="0"/>
              </a:spcAft>
              <a:buClr>
                <a:schemeClr val="dk1"/>
              </a:buClr>
              <a:buSzPct val="100000"/>
              <a:buChar char="•"/>
            </a:pPr>
            <a:r>
              <a:rPr lang="en-GB"/>
              <a:t>“How do Dharmic conceptions of the divine influence understandings of personhood and ethics?” (personhood, Animal ethics, qualities of God)</a:t>
            </a:r>
            <a:endParaRPr/>
          </a:p>
          <a:p>
            <a:pPr indent="-228600" lvl="0" marL="228600" rtl="0" algn="l">
              <a:lnSpc>
                <a:spcPct val="90000"/>
              </a:lnSpc>
              <a:spcBef>
                <a:spcPts val="1000"/>
              </a:spcBef>
              <a:spcAft>
                <a:spcPts val="0"/>
              </a:spcAft>
              <a:buClr>
                <a:schemeClr val="dk1"/>
              </a:buClr>
              <a:buSzPct val="100000"/>
              <a:buChar char="•"/>
            </a:pPr>
            <a:r>
              <a:rPr lang="en-GB"/>
              <a:t>“Can art help a Buddhist understand the nature of enlightenment?” (Aesthetics, change and causation)</a:t>
            </a:r>
            <a:endParaRPr/>
          </a:p>
          <a:p>
            <a:pPr indent="-228600" lvl="0" marL="228600" rtl="0" algn="l">
              <a:lnSpc>
                <a:spcPct val="90000"/>
              </a:lnSpc>
              <a:spcBef>
                <a:spcPts val="1000"/>
              </a:spcBef>
              <a:spcAft>
                <a:spcPts val="0"/>
              </a:spcAft>
              <a:buClr>
                <a:schemeClr val="dk1"/>
              </a:buClr>
              <a:buSzPct val="100000"/>
              <a:buChar char="•"/>
            </a:pPr>
            <a:r>
              <a:rPr lang="en-GB"/>
              <a:t>“Why are there moral disagreements?” (Moral theory, Meta-ethics)</a:t>
            </a:r>
            <a:endParaRPr/>
          </a:p>
          <a:p>
            <a:pPr indent="-228600" lvl="0" marL="228600" rtl="0" algn="l">
              <a:lnSpc>
                <a:spcPct val="90000"/>
              </a:lnSpc>
              <a:spcBef>
                <a:spcPts val="1000"/>
              </a:spcBef>
              <a:spcAft>
                <a:spcPts val="0"/>
              </a:spcAft>
              <a:buClr>
                <a:schemeClr val="dk1"/>
              </a:buClr>
              <a:buSzPct val="100000"/>
              <a:buChar char="•"/>
            </a:pPr>
            <a:r>
              <a:rPr lang="en-GB"/>
              <a:t>“Are there any conclusive arguments for or against God’s existence?” (Deductive and inductive arguments for God’s existence, critiques of religion)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ubbles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2023-06-18T08:44:20Z</dcterms:created>
  <dc:creator>Miss E Carne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0x010100395E0A49E1840247929B4062C5ABE9A5</vt:lpwstr>
  </property>
</Properties>
</file>